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489" r:id="rId2"/>
    <p:sldId id="578" r:id="rId3"/>
    <p:sldId id="572" r:id="rId4"/>
    <p:sldId id="573" r:id="rId5"/>
    <p:sldId id="534" r:id="rId6"/>
    <p:sldId id="575" r:id="rId7"/>
    <p:sldId id="584" r:id="rId8"/>
    <p:sldId id="576" r:id="rId9"/>
    <p:sldId id="579" r:id="rId10"/>
    <p:sldId id="580" r:id="rId11"/>
    <p:sldId id="582" r:id="rId12"/>
    <p:sldId id="586" r:id="rId13"/>
    <p:sldId id="587" r:id="rId14"/>
    <p:sldId id="588" r:id="rId15"/>
    <p:sldId id="594" r:id="rId16"/>
    <p:sldId id="596" r:id="rId17"/>
    <p:sldId id="598" r:id="rId18"/>
    <p:sldId id="589" r:id="rId19"/>
    <p:sldId id="590" r:id="rId20"/>
    <p:sldId id="591" r:id="rId21"/>
    <p:sldId id="585" r:id="rId22"/>
    <p:sldId id="592" r:id="rId23"/>
    <p:sldId id="599" r:id="rId24"/>
    <p:sldId id="600" r:id="rId25"/>
    <p:sldId id="601" r:id="rId26"/>
    <p:sldId id="602" r:id="rId27"/>
    <p:sldId id="603" r:id="rId28"/>
    <p:sldId id="606" r:id="rId29"/>
    <p:sldId id="607" r:id="rId30"/>
    <p:sldId id="610" r:id="rId31"/>
    <p:sldId id="686" r:id="rId32"/>
    <p:sldId id="609" r:id="rId33"/>
    <p:sldId id="611" r:id="rId34"/>
    <p:sldId id="612" r:id="rId35"/>
    <p:sldId id="642" r:id="rId36"/>
    <p:sldId id="608" r:id="rId37"/>
    <p:sldId id="605" r:id="rId38"/>
    <p:sldId id="613" r:id="rId39"/>
    <p:sldId id="615" r:id="rId40"/>
    <p:sldId id="616" r:id="rId41"/>
    <p:sldId id="646" r:id="rId42"/>
    <p:sldId id="647" r:id="rId43"/>
    <p:sldId id="712" r:id="rId44"/>
    <p:sldId id="648" r:id="rId45"/>
    <p:sldId id="678" r:id="rId46"/>
    <p:sldId id="620" r:id="rId47"/>
    <p:sldId id="622" r:id="rId48"/>
    <p:sldId id="614" r:id="rId49"/>
    <p:sldId id="679" r:id="rId50"/>
    <p:sldId id="623" r:id="rId51"/>
    <p:sldId id="617" r:id="rId52"/>
    <p:sldId id="691" r:id="rId53"/>
    <p:sldId id="680" r:id="rId54"/>
    <p:sldId id="692" r:id="rId55"/>
    <p:sldId id="624" r:id="rId56"/>
    <p:sldId id="693" r:id="rId57"/>
    <p:sldId id="694" r:id="rId58"/>
    <p:sldId id="625" r:id="rId59"/>
    <p:sldId id="626" r:id="rId60"/>
    <p:sldId id="627" r:id="rId61"/>
    <p:sldId id="698" r:id="rId62"/>
    <p:sldId id="699" r:id="rId63"/>
    <p:sldId id="700" r:id="rId64"/>
    <p:sldId id="689" r:id="rId65"/>
    <p:sldId id="690" r:id="rId66"/>
    <p:sldId id="703" r:id="rId67"/>
    <p:sldId id="632" r:id="rId68"/>
    <p:sldId id="633" r:id="rId69"/>
    <p:sldId id="634" r:id="rId70"/>
    <p:sldId id="635" r:id="rId71"/>
    <p:sldId id="636" r:id="rId72"/>
    <p:sldId id="639" r:id="rId73"/>
    <p:sldId id="637" r:id="rId74"/>
    <p:sldId id="638" r:id="rId75"/>
    <p:sldId id="641" r:id="rId76"/>
    <p:sldId id="640" r:id="rId77"/>
    <p:sldId id="649" r:id="rId78"/>
    <p:sldId id="650" r:id="rId79"/>
    <p:sldId id="704" r:id="rId80"/>
    <p:sldId id="660" r:id="rId81"/>
    <p:sldId id="661" r:id="rId82"/>
    <p:sldId id="687" r:id="rId83"/>
    <p:sldId id="651" r:id="rId84"/>
    <p:sldId id="662" r:id="rId85"/>
    <p:sldId id="705" r:id="rId86"/>
    <p:sldId id="652" r:id="rId87"/>
    <p:sldId id="653" r:id="rId88"/>
    <p:sldId id="655" r:id="rId89"/>
    <p:sldId id="663" r:id="rId90"/>
    <p:sldId id="654" r:id="rId91"/>
    <p:sldId id="656" r:id="rId92"/>
    <p:sldId id="657" r:id="rId93"/>
    <p:sldId id="706" r:id="rId94"/>
    <p:sldId id="688" r:id="rId95"/>
    <p:sldId id="659" r:id="rId96"/>
    <p:sldId id="673" r:id="rId97"/>
    <p:sldId id="664" r:id="rId98"/>
    <p:sldId id="682" r:id="rId99"/>
    <p:sldId id="666" r:id="rId100"/>
    <p:sldId id="683" r:id="rId101"/>
    <p:sldId id="668" r:id="rId102"/>
    <p:sldId id="684" r:id="rId103"/>
    <p:sldId id="670" r:id="rId104"/>
    <p:sldId id="685" r:id="rId105"/>
    <p:sldId id="674" r:id="rId106"/>
    <p:sldId id="707" r:id="rId107"/>
    <p:sldId id="708" r:id="rId108"/>
    <p:sldId id="709" r:id="rId109"/>
    <p:sldId id="710" r:id="rId110"/>
    <p:sldId id="711" r:id="rId111"/>
    <p:sldId id="675" r:id="rId112"/>
    <p:sldId id="676" r:id="rId113"/>
    <p:sldId id="677" r:id="rId114"/>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A93"/>
    <a:srgbClr val="006633"/>
    <a:srgbClr val="C7371F"/>
    <a:srgbClr val="C91DB0"/>
    <a:srgbClr val="003300"/>
    <a:srgbClr val="07C5DF"/>
    <a:srgbClr val="EAEAEA"/>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2" autoAdjust="0"/>
    <p:restoredTop sz="98358" autoAdjust="0"/>
  </p:normalViewPr>
  <p:slideViewPr>
    <p:cSldViewPr>
      <p:cViewPr varScale="1">
        <p:scale>
          <a:sx n="88" d="100"/>
          <a:sy n="88" d="100"/>
        </p:scale>
        <p:origin x="1158"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emf"/><Relationship Id="rId4" Type="http://schemas.openxmlformats.org/officeDocument/2006/relationships/image" Target="../media/image67.wmf"/><Relationship Id="rId9" Type="http://schemas.openxmlformats.org/officeDocument/2006/relationships/image" Target="../media/image7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wmf"/><Relationship Id="rId5" Type="http://schemas.openxmlformats.org/officeDocument/2006/relationships/image" Target="../media/image67.wmf"/><Relationship Id="rId4" Type="http://schemas.openxmlformats.org/officeDocument/2006/relationships/image" Target="../media/image7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6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7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5" Type="http://schemas.openxmlformats.org/officeDocument/2006/relationships/image" Target="../media/image188.wmf"/><Relationship Id="rId4" Type="http://schemas.openxmlformats.org/officeDocument/2006/relationships/image" Target="../media/image18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5.w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11" Type="http://schemas.openxmlformats.org/officeDocument/2006/relationships/image" Target="../media/image203.wmf"/><Relationship Id="rId5" Type="http://schemas.openxmlformats.org/officeDocument/2006/relationships/image" Target="../media/image197.wmf"/><Relationship Id="rId10" Type="http://schemas.openxmlformats.org/officeDocument/2006/relationships/image" Target="../media/image202.wmf"/><Relationship Id="rId4" Type="http://schemas.openxmlformats.org/officeDocument/2006/relationships/image" Target="../media/image196.wmf"/><Relationship Id="rId9" Type="http://schemas.openxmlformats.org/officeDocument/2006/relationships/image" Target="../media/image20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5.wmf"/><Relationship Id="rId1" Type="http://schemas.openxmlformats.org/officeDocument/2006/relationships/image" Target="../media/image2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49F00BC0-E8E3-41DB-A00C-3FF9ECB9819A}" type="slidenum">
              <a:rPr lang="en-US" altLang="zh-CN"/>
              <a:t>‹#›</a:t>
            </a:fld>
            <a:endParaRPr lang="en-US" altLang="zh-CN"/>
          </a:p>
        </p:txBody>
      </p:sp>
    </p:spTree>
    <p:extLst>
      <p:ext uri="{BB962C8B-B14F-4D97-AF65-F5344CB8AC3E}">
        <p14:creationId xmlns:p14="http://schemas.microsoft.com/office/powerpoint/2010/main" val="3245598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srcRect/>
          <a:stretch>
            <a:fillRect/>
          </a:stretch>
        </p:blipFill>
        <p:spPr bwMode="auto">
          <a:xfrm>
            <a:off x="0" y="0"/>
            <a:ext cx="2209800" cy="6096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7D895A-E3D1-47A6-8E0A-59412DD78B53}"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023E08D-96A8-4CD7-8B3E-10E384E042C5}"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9B8910-CCA9-4560-8A7C-DA9DD79E692E}"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86635B-3828-47C7-AF94-9DBB0986B8DF}"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5ACC7F9-DB5B-4EDE-9233-1B8D21D145F6}"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7EF3BA1-9DC8-46DC-8538-31FAE8E7FD72}"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08F2ABB-D7B3-483B-99F8-F9C115DAAE27}"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73D993C-BC0C-49B1-BB24-1F871792356B}"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DC3A563B-4F8C-46EA-BA1B-9CAF9F169970}"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ECAC546-14D7-4E7A-AF18-373238F0995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4EA8687-DD1B-4E80-8CAE-E3316603603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l">
              <a:defRPr kumimoji="0" sz="1400">
                <a:ea typeface="宋体" panose="02010600030101010101"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kumimoji="0" sz="1400">
                <a:ea typeface="宋体" panose="02010600030101010101"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kumimoji="0" sz="1400">
                <a:ea typeface="宋体" panose="02010600030101010101" pitchFamily="2" charset="-122"/>
              </a:defRPr>
            </a:lvl1pPr>
          </a:lstStyle>
          <a:p>
            <a:pPr>
              <a:defRPr/>
            </a:pPr>
            <a:fld id="{2BA09DD8-4154-472A-B8A3-3CB8DD321796}" type="slidenum">
              <a:rPr lang="en-US" altLang="zh-CN"/>
              <a:t>‹#›</a:t>
            </a:fld>
            <a:endParaRPr lang="en-US" altLang="zh-CN"/>
          </a:p>
        </p:txBody>
      </p:sp>
      <p:pic>
        <p:nvPicPr>
          <p:cNvPr id="1031" name="Picture 7" descr="view2"/>
          <p:cNvPicPr>
            <a:picLocks noChangeAspect="1" noChangeArrowheads="1"/>
          </p:cNvPicPr>
          <p:nvPr/>
        </p:nvPicPr>
        <p:blipFill>
          <a:blip r:embed="rId13"/>
          <a:srcRect/>
          <a:stretch>
            <a:fillRect/>
          </a:stretch>
        </p:blipFill>
        <p:spPr bwMode="auto">
          <a:xfrm>
            <a:off x="0" y="0"/>
            <a:ext cx="2362200" cy="609600"/>
          </a:xfrm>
          <a:prstGeom prst="rect">
            <a:avLst/>
          </a:prstGeom>
          <a:noFill/>
          <a:ln w="9525">
            <a:noFill/>
            <a:miter lim="800000"/>
            <a:headEnd/>
            <a:tailEnd/>
          </a:ln>
        </p:spPr>
      </p:pic>
      <p:pic>
        <p:nvPicPr>
          <p:cNvPr id="1032" name="Picture 8" descr="nklogo"/>
          <p:cNvPicPr>
            <a:picLocks noChangeAspect="1" noChangeArrowheads="1" noCrop="1"/>
          </p:cNvPicPr>
          <p:nvPr/>
        </p:nvPicPr>
        <p:blipFill>
          <a:blip r:embed="rId14"/>
          <a:srcRect/>
          <a:stretch>
            <a:fillRect/>
          </a:stretch>
        </p:blipFill>
        <p:spPr bwMode="auto">
          <a:xfrm>
            <a:off x="7696200" y="0"/>
            <a:ext cx="1447800" cy="10858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oleObject" Target="../embeddings/oleObject145.bin"/><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vmlDrawing" Target="../drawings/vmlDrawing51.v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image" Target="../media/image52.tmp"/><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208.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image" Target="../media/image210.png"/><Relationship Id="rId4" Type="http://schemas.openxmlformats.org/officeDocument/2006/relationships/image" Target="../media/image209.wmf"/></Relationships>
</file>

<file path=ppt/slides/_rels/slide10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52.tmp"/><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211.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Layout" Target="../slideLayouts/slideLayout7.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s/_rels/slide103.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13.wmf"/><Relationship Id="rId5" Type="http://schemas.openxmlformats.org/officeDocument/2006/relationships/oleObject" Target="../embeddings/oleObject148.bin"/><Relationship Id="rId4" Type="http://schemas.openxmlformats.org/officeDocument/2006/relationships/image" Target="../media/image212.wmf"/></Relationships>
</file>

<file path=ppt/slides/_rels/slide104.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15.xml"/><Relationship Id="rId18" Type="http://schemas.openxmlformats.org/officeDocument/2006/relationships/image" Target="../media/image215.wmf"/><Relationship Id="rId3" Type="http://schemas.openxmlformats.org/officeDocument/2006/relationships/tags" Target="../tags/tag115.xml"/><Relationship Id="rId21" Type="http://schemas.openxmlformats.org/officeDocument/2006/relationships/oleObject" Target="../embeddings/oleObject151.bin"/><Relationship Id="rId7" Type="http://schemas.openxmlformats.org/officeDocument/2006/relationships/tags" Target="../tags/tag119.xml"/><Relationship Id="rId12" Type="http://schemas.openxmlformats.org/officeDocument/2006/relationships/slideLayout" Target="../slideLayouts/slideLayout7.xml"/><Relationship Id="rId17" Type="http://schemas.openxmlformats.org/officeDocument/2006/relationships/oleObject" Target="../embeddings/oleObject150.bin"/><Relationship Id="rId25" Type="http://schemas.openxmlformats.org/officeDocument/2006/relationships/image" Target="../media/image52.tmp"/><Relationship Id="rId2" Type="http://schemas.openxmlformats.org/officeDocument/2006/relationships/tags" Target="../tags/tag114.xml"/><Relationship Id="rId16" Type="http://schemas.openxmlformats.org/officeDocument/2006/relationships/image" Target="../media/image198.png"/><Relationship Id="rId20" Type="http://schemas.openxmlformats.org/officeDocument/2006/relationships/image" Target="../media/image215.wmf"/><Relationship Id="rId1" Type="http://schemas.openxmlformats.org/officeDocument/2006/relationships/vmlDrawing" Target="../drawings/vmlDrawing54.v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oleObject" Target="../embeddings/oleObject1470.bin"/><Relationship Id="rId5" Type="http://schemas.openxmlformats.org/officeDocument/2006/relationships/tags" Target="../tags/tag117.xml"/><Relationship Id="rId15" Type="http://schemas.openxmlformats.org/officeDocument/2006/relationships/image" Target="../media/image197.png"/><Relationship Id="rId23" Type="http://schemas.openxmlformats.org/officeDocument/2006/relationships/oleObject" Target="../embeddings/oleObject152.bin"/><Relationship Id="rId10" Type="http://schemas.openxmlformats.org/officeDocument/2006/relationships/tags" Target="../tags/tag122.xml"/><Relationship Id="rId19" Type="http://schemas.openxmlformats.org/officeDocument/2006/relationships/oleObject" Target="../embeddings/oleObject1450.bin"/><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190.png"/><Relationship Id="rId22" Type="http://schemas.openxmlformats.org/officeDocument/2006/relationships/oleObject" Target="../embeddings/oleObject1460.bin"/></Relationships>
</file>

<file path=ppt/slides/_rels/slide105.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156.bin"/><Relationship Id="rId3" Type="http://schemas.openxmlformats.org/officeDocument/2006/relationships/oleObject" Target="../embeddings/oleObject153.bin"/><Relationship Id="rId7" Type="http://schemas.openxmlformats.org/officeDocument/2006/relationships/oleObject" Target="../embeddings/oleObject154.bin"/><Relationship Id="rId12" Type="http://schemas.openxmlformats.org/officeDocument/2006/relationships/oleObject" Target="../embeddings/oleObject1500.bin"/><Relationship Id="rId2" Type="http://schemas.openxmlformats.org/officeDocument/2006/relationships/slideLayout" Target="../slideLayouts/slideLayout7.xml"/><Relationship Id="rId16" Type="http://schemas.openxmlformats.org/officeDocument/2006/relationships/image" Target="../media/image217.wmf"/><Relationship Id="rId1" Type="http://schemas.openxmlformats.org/officeDocument/2006/relationships/vmlDrawing" Target="../drawings/vmlDrawing55.vml"/><Relationship Id="rId6" Type="http://schemas.openxmlformats.org/officeDocument/2006/relationships/image" Target="../media/image203.png"/><Relationship Id="rId11" Type="http://schemas.openxmlformats.org/officeDocument/2006/relationships/oleObject" Target="../embeddings/oleObject155.bin"/><Relationship Id="rId5" Type="http://schemas.openxmlformats.org/officeDocument/2006/relationships/image" Target="../media/image202.png"/><Relationship Id="rId15" Type="http://schemas.openxmlformats.org/officeDocument/2006/relationships/oleObject" Target="../embeddings/oleObject157.bin"/><Relationship Id="rId10" Type="http://schemas.openxmlformats.org/officeDocument/2006/relationships/image" Target="../media/image215.wmf"/><Relationship Id="rId4" Type="http://schemas.openxmlformats.org/officeDocument/2006/relationships/image" Target="../media/image216.wmf"/><Relationship Id="rId9" Type="http://schemas.openxmlformats.org/officeDocument/2006/relationships/oleObject" Target="../embeddings/oleObject1490.bin"/><Relationship Id="rId14" Type="http://schemas.openxmlformats.org/officeDocument/2006/relationships/oleObject" Target="../embeddings/oleObject1510.bin"/></Relationships>
</file>

<file path=ppt/slides/_rels/slide1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image" Target="../media/image224.png"/></Relationships>
</file>

<file path=ppt/slides/_rels/slide1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png"/><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4.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0.png"/><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5.bin"/><Relationship Id="rId18" Type="http://schemas.openxmlformats.org/officeDocument/2006/relationships/oleObject" Target="../embeddings/oleObject18.bin"/><Relationship Id="rId3" Type="http://schemas.openxmlformats.org/officeDocument/2006/relationships/oleObject" Target="../embeddings/oleObject10.bin"/><Relationship Id="rId21" Type="http://schemas.openxmlformats.org/officeDocument/2006/relationships/oleObject" Target="../embeddings/oleObject20.bin"/><Relationship Id="rId7" Type="http://schemas.openxmlformats.org/officeDocument/2006/relationships/oleObject" Target="../embeddings/oleObject12.bin"/><Relationship Id="rId12" Type="http://schemas.openxmlformats.org/officeDocument/2006/relationships/image" Target="../media/image27.wmf"/><Relationship Id="rId17"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29.wmf"/><Relationship Id="rId20" Type="http://schemas.openxmlformats.org/officeDocument/2006/relationships/image" Target="../media/image30.wmf"/><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14.bin"/><Relationship Id="rId24" Type="http://schemas.openxmlformats.org/officeDocument/2006/relationships/image" Target="../media/image32.wmf"/><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1.bin"/><Relationship Id="rId10" Type="http://schemas.openxmlformats.org/officeDocument/2006/relationships/image" Target="../media/image26.wmf"/><Relationship Id="rId19" Type="http://schemas.openxmlformats.org/officeDocument/2006/relationships/oleObject" Target="../embeddings/oleObject19.bin"/><Relationship Id="rId4" Type="http://schemas.openxmlformats.org/officeDocument/2006/relationships/image" Target="../media/image23.wmf"/><Relationship Id="rId9" Type="http://schemas.openxmlformats.org/officeDocument/2006/relationships/oleObject" Target="../embeddings/oleObject13.bin"/><Relationship Id="rId14" Type="http://schemas.openxmlformats.org/officeDocument/2006/relationships/image" Target="../media/image28.wmf"/><Relationship Id="rId22" Type="http://schemas.openxmlformats.org/officeDocument/2006/relationships/image" Target="../media/image31.wmf"/></Relationships>
</file>

<file path=ppt/slides/_rels/slide1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23.bin"/><Relationship Id="rId4" Type="http://schemas.openxmlformats.org/officeDocument/2006/relationships/image" Target="../media/image33.w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8.wmf"/><Relationship Id="rId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1.bin"/><Relationship Id="rId14"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8.wmf"/><Relationship Id="rId5" Type="http://schemas.openxmlformats.org/officeDocument/2006/relationships/oleObject" Target="../embeddings/oleObject35.bin"/><Relationship Id="rId4" Type="http://schemas.openxmlformats.org/officeDocument/2006/relationships/image" Target="../media/image4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37.bin"/><Relationship Id="rId4" Type="http://schemas.openxmlformats.org/officeDocument/2006/relationships/image" Target="../media/image49.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1.wmf"/></Relationships>
</file>

<file path=ppt/slides/_rels/slide3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2.tmp"/><Relationship Id="rId2" Type="http://schemas.openxmlformats.org/officeDocument/2006/relationships/tags" Target="../tags/tag2.xml"/><Relationship Id="rId16"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3.wmf"/><Relationship Id="rId4"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6.png"/><Relationship Id="rId4" Type="http://schemas.openxmlformats.org/officeDocument/2006/relationships/image" Target="../media/image55.wmf"/></Relationships>
</file>

<file path=ppt/slides/_rels/slide3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7.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2.wmf"/><Relationship Id="rId5" Type="http://schemas.openxmlformats.org/officeDocument/2006/relationships/oleObject" Target="../embeddings/oleObject47.bin"/><Relationship Id="rId4" Type="http://schemas.openxmlformats.org/officeDocument/2006/relationships/image" Target="../media/image61.wmf"/></Relationships>
</file>

<file path=ppt/slides/_rels/slide39.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54.bin"/><Relationship Id="rId18" Type="http://schemas.openxmlformats.org/officeDocument/2006/relationships/image" Target="../media/image71.emf"/><Relationship Id="rId3" Type="http://schemas.openxmlformats.org/officeDocument/2006/relationships/oleObject" Target="../embeddings/oleObject49.bin"/><Relationship Id="rId21" Type="http://schemas.openxmlformats.org/officeDocument/2006/relationships/oleObject" Target="../embeddings/oleObject58.bin"/><Relationship Id="rId7" Type="http://schemas.openxmlformats.org/officeDocument/2006/relationships/oleObject" Target="../embeddings/oleObject51.bin"/><Relationship Id="rId12" Type="http://schemas.openxmlformats.org/officeDocument/2006/relationships/image" Target="../media/image68.emf"/><Relationship Id="rId17" Type="http://schemas.openxmlformats.org/officeDocument/2006/relationships/oleObject" Target="../embeddings/oleObject56.bin"/><Relationship Id="rId2" Type="http://schemas.openxmlformats.org/officeDocument/2006/relationships/slideLayout" Target="../slideLayouts/slideLayout7.xml"/><Relationship Id="rId16" Type="http://schemas.openxmlformats.org/officeDocument/2006/relationships/image" Target="../media/image70.emf"/><Relationship Id="rId20" Type="http://schemas.openxmlformats.org/officeDocument/2006/relationships/image" Target="../media/image72.emf"/><Relationship Id="rId1" Type="http://schemas.openxmlformats.org/officeDocument/2006/relationships/vmlDrawing" Target="../drawings/vmlDrawing17.vml"/><Relationship Id="rId6" Type="http://schemas.openxmlformats.org/officeDocument/2006/relationships/image" Target="../media/image65.e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67.wmf"/><Relationship Id="rId19" Type="http://schemas.openxmlformats.org/officeDocument/2006/relationships/oleObject" Target="../embeddings/oleObject57.bin"/><Relationship Id="rId4" Type="http://schemas.openxmlformats.org/officeDocument/2006/relationships/image" Target="../media/image64.wmf"/><Relationship Id="rId9" Type="http://schemas.openxmlformats.org/officeDocument/2006/relationships/oleObject" Target="../embeddings/oleObject52.bin"/><Relationship Id="rId14" Type="http://schemas.openxmlformats.org/officeDocument/2006/relationships/image" Target="../media/image69.wmf"/></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4.e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6.emf"/><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82.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slideLayout" Target="../slideLayouts/slideLayout7.xml"/><Relationship Id="rId2" Type="http://schemas.openxmlformats.org/officeDocument/2006/relationships/tags" Target="../tags/tag16.xml"/><Relationship Id="rId16" Type="http://schemas.openxmlformats.org/officeDocument/2006/relationships/image" Target="../media/image52.tmp"/><Relationship Id="rId1" Type="http://schemas.openxmlformats.org/officeDocument/2006/relationships/vmlDrawing" Target="../drawings/vmlDrawing19.v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image" Target="../media/image81.wmf"/><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oleObject" Target="../embeddings/oleObject64.bin"/></Relationships>
</file>

<file path=ppt/slides/_rels/slide46.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4.wmf"/><Relationship Id="rId5" Type="http://schemas.openxmlformats.org/officeDocument/2006/relationships/oleObject" Target="../embeddings/oleObject66.bin"/><Relationship Id="rId4" Type="http://schemas.openxmlformats.org/officeDocument/2006/relationships/image" Target="../media/image8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7.wmf"/><Relationship Id="rId5" Type="http://schemas.openxmlformats.org/officeDocument/2006/relationships/oleObject" Target="../embeddings/oleObject69.bin"/><Relationship Id="rId4" Type="http://schemas.openxmlformats.org/officeDocument/2006/relationships/image" Target="../media/image86.wmf"/></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91.png"/><Relationship Id="rId18" Type="http://schemas.openxmlformats.org/officeDocument/2006/relationships/image" Target="../media/image52.tmp"/><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slideLayout" Target="../slideLayouts/slideLayout7.xml"/><Relationship Id="rId17" Type="http://schemas.openxmlformats.org/officeDocument/2006/relationships/image" Target="../media/image90.wmf"/><Relationship Id="rId2" Type="http://schemas.openxmlformats.org/officeDocument/2006/relationships/tags" Target="../tags/tag26.xml"/><Relationship Id="rId16" Type="http://schemas.openxmlformats.org/officeDocument/2006/relationships/oleObject" Target="../embeddings/oleObject71.bin"/><Relationship Id="rId1" Type="http://schemas.openxmlformats.org/officeDocument/2006/relationships/vmlDrawing" Target="../drawings/vmlDrawing22.v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89.wmf"/><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oleObject" Target="../embeddings/oleObject70.bin"/></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93.wmf"/><Relationship Id="rId5" Type="http://schemas.openxmlformats.org/officeDocument/2006/relationships/oleObject" Target="../embeddings/oleObject73.bin"/><Relationship Id="rId4" Type="http://schemas.openxmlformats.org/officeDocument/2006/relationships/image" Target="../media/image9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95.png"/><Relationship Id="rId5" Type="http://schemas.openxmlformats.org/officeDocument/2006/relationships/image" Target="../media/image91.png"/><Relationship Id="rId4" Type="http://schemas.openxmlformats.org/officeDocument/2006/relationships/image" Target="../media/image94.wmf"/></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52.tmp"/><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0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slideLayout" Target="../slideLayouts/slideLayout7.xml"/><Relationship Id="rId5" Type="http://schemas.openxmlformats.org/officeDocument/2006/relationships/tags" Target="../tags/tag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01.wmf"/><Relationship Id="rId5" Type="http://schemas.openxmlformats.org/officeDocument/2006/relationships/oleObject" Target="../embeddings/oleObject75.bin"/><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04.wmf"/></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109.wmf"/><Relationship Id="rId4" Type="http://schemas.openxmlformats.org/officeDocument/2006/relationships/oleObject" Target="../embeddings/oleObject77.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11.w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80.bin"/><Relationship Id="rId5" Type="http://schemas.openxmlformats.org/officeDocument/2006/relationships/image" Target="../media/image112.wmf"/><Relationship Id="rId4" Type="http://schemas.openxmlformats.org/officeDocument/2006/relationships/oleObject" Target="../embeddings/oleObject79.bin"/></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16.png"/><Relationship Id="rId5" Type="http://schemas.openxmlformats.org/officeDocument/2006/relationships/image" Target="../media/image119.wmf"/><Relationship Id="rId4" Type="http://schemas.openxmlformats.org/officeDocument/2006/relationships/oleObject" Target="../embeddings/oleObject81.bin"/></Relationships>
</file>

<file path=ppt/slides/_rels/slide6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52.tmp"/><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2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7.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121.png"/><Relationship Id="rId7"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83.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4.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133.wmf"/></Relationships>
</file>

<file path=ppt/slides/_rels/slide74.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35.wmf"/><Relationship Id="rId5" Type="http://schemas.openxmlformats.org/officeDocument/2006/relationships/oleObject" Target="../embeddings/oleObject88.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90.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38.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40.wmf"/><Relationship Id="rId5" Type="http://schemas.openxmlformats.org/officeDocument/2006/relationships/oleObject" Target="../embeddings/oleObject93.bin"/><Relationship Id="rId4" Type="http://schemas.openxmlformats.org/officeDocument/2006/relationships/image" Target="../media/image13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44.wmf"/><Relationship Id="rId5" Type="http://schemas.openxmlformats.org/officeDocument/2006/relationships/oleObject" Target="../embeddings/oleObject95.bin"/><Relationship Id="rId10" Type="http://schemas.openxmlformats.org/officeDocument/2006/relationships/image" Target="../media/image147.png"/><Relationship Id="rId4" Type="http://schemas.openxmlformats.org/officeDocument/2006/relationships/image" Target="../media/image143.wmf"/><Relationship Id="rId9"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320.png"/><Relationship Id="rId7" Type="http://schemas.openxmlformats.org/officeDocument/2006/relationships/image" Target="../media/image150.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49.png"/><Relationship Id="rId5" Type="http://schemas.openxmlformats.org/officeDocument/2006/relationships/image" Target="../media/image148.wmf"/><Relationship Id="rId4" Type="http://schemas.openxmlformats.org/officeDocument/2006/relationships/oleObject" Target="../embeddings/oleObject97.bin"/></Relationships>
</file>

<file path=ppt/slides/_rels/slide82.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slideLayout" Target="../slideLayouts/slideLayout7.xml"/><Relationship Id="rId18" Type="http://schemas.openxmlformats.org/officeDocument/2006/relationships/image" Target="../media/image152.wmf"/><Relationship Id="rId26" Type="http://schemas.openxmlformats.org/officeDocument/2006/relationships/image" Target="../media/image52.tmp"/><Relationship Id="rId3" Type="http://schemas.openxmlformats.org/officeDocument/2006/relationships/tags" Target="../tags/tag57.xml"/><Relationship Id="rId21" Type="http://schemas.openxmlformats.org/officeDocument/2006/relationships/oleObject" Target="../embeddings/oleObject101.bin"/><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oleObject" Target="../embeddings/oleObject99.bin"/><Relationship Id="rId25" Type="http://schemas.openxmlformats.org/officeDocument/2006/relationships/oleObject" Target="../embeddings/oleObject103.bin"/><Relationship Id="rId2" Type="http://schemas.openxmlformats.org/officeDocument/2006/relationships/tags" Target="../tags/tag56.xml"/><Relationship Id="rId16" Type="http://schemas.openxmlformats.org/officeDocument/2006/relationships/image" Target="../media/image156.png"/><Relationship Id="rId20" Type="http://schemas.openxmlformats.org/officeDocument/2006/relationships/image" Target="../media/image153.wmf"/><Relationship Id="rId1" Type="http://schemas.openxmlformats.org/officeDocument/2006/relationships/vmlDrawing" Target="../drawings/vmlDrawing38.v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155.wmf"/><Relationship Id="rId5" Type="http://schemas.openxmlformats.org/officeDocument/2006/relationships/tags" Target="../tags/tag59.xml"/><Relationship Id="rId15" Type="http://schemas.openxmlformats.org/officeDocument/2006/relationships/image" Target="../media/image151.wmf"/><Relationship Id="rId23" Type="http://schemas.openxmlformats.org/officeDocument/2006/relationships/oleObject" Target="../embeddings/oleObject102.bin"/><Relationship Id="rId10" Type="http://schemas.openxmlformats.org/officeDocument/2006/relationships/tags" Target="../tags/tag64.xml"/><Relationship Id="rId19" Type="http://schemas.openxmlformats.org/officeDocument/2006/relationships/oleObject" Target="../embeddings/oleObject100.bin"/><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oleObject" Target="../embeddings/oleObject98.bin"/><Relationship Id="rId22" Type="http://schemas.openxmlformats.org/officeDocument/2006/relationships/image" Target="../media/image154.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1390.png"/><Relationship Id="rId4" Type="http://schemas.openxmlformats.org/officeDocument/2006/relationships/image" Target="../media/image162.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image" Target="../media/image167.png"/><Relationship Id="rId7" Type="http://schemas.openxmlformats.org/officeDocument/2006/relationships/image" Target="../media/image164.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107.bin"/><Relationship Id="rId11" Type="http://schemas.openxmlformats.org/officeDocument/2006/relationships/image" Target="../media/image166.wmf"/><Relationship Id="rId5" Type="http://schemas.openxmlformats.org/officeDocument/2006/relationships/image" Target="../media/image163.wmf"/><Relationship Id="rId10" Type="http://schemas.openxmlformats.org/officeDocument/2006/relationships/oleObject" Target="../embeddings/oleObject109.bin"/><Relationship Id="rId4" Type="http://schemas.openxmlformats.org/officeDocument/2006/relationships/oleObject" Target="../embeddings/oleObject106.bin"/><Relationship Id="rId9" Type="http://schemas.openxmlformats.org/officeDocument/2006/relationships/image" Target="../media/image165.wmf"/></Relationships>
</file>

<file path=ppt/slides/_rels/slide88.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114.bin"/><Relationship Id="rId3" Type="http://schemas.openxmlformats.org/officeDocument/2006/relationships/image" Target="../media/image173.png"/><Relationship Id="rId7" Type="http://schemas.openxmlformats.org/officeDocument/2006/relationships/oleObject" Target="../embeddings/oleObject111.bin"/><Relationship Id="rId12" Type="http://schemas.openxmlformats.org/officeDocument/2006/relationships/image" Target="../media/image171.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68.w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70.wmf"/><Relationship Id="rId4" Type="http://schemas.openxmlformats.org/officeDocument/2006/relationships/image" Target="../media/image174.png"/><Relationship Id="rId9" Type="http://schemas.openxmlformats.org/officeDocument/2006/relationships/oleObject" Target="../embeddings/oleObject112.bin"/><Relationship Id="rId14" Type="http://schemas.openxmlformats.org/officeDocument/2006/relationships/image" Target="../media/image172.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75.wmf"/><Relationship Id="rId5" Type="http://schemas.openxmlformats.org/officeDocument/2006/relationships/oleObject" Target="../embeddings/oleObject116.bin"/><Relationship Id="rId4" Type="http://schemas.openxmlformats.org/officeDocument/2006/relationships/image" Target="../media/image166.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image" Target="../media/image180.png"/><Relationship Id="rId7" Type="http://schemas.openxmlformats.org/officeDocument/2006/relationships/image" Target="../media/image177.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18.bin"/><Relationship Id="rId11" Type="http://schemas.openxmlformats.org/officeDocument/2006/relationships/image" Target="../media/image179.wmf"/><Relationship Id="rId5" Type="http://schemas.openxmlformats.org/officeDocument/2006/relationships/image" Target="../media/image176.wmf"/><Relationship Id="rId10" Type="http://schemas.openxmlformats.org/officeDocument/2006/relationships/oleObject" Target="../embeddings/oleObject120.bin"/><Relationship Id="rId4" Type="http://schemas.openxmlformats.org/officeDocument/2006/relationships/oleObject" Target="../embeddings/oleObject117.bin"/><Relationship Id="rId9" Type="http://schemas.openxmlformats.org/officeDocument/2006/relationships/image" Target="../media/image178.wmf"/></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181.wmf"/><Relationship Id="rId4" Type="http://schemas.openxmlformats.org/officeDocument/2006/relationships/oleObject" Target="../embeddings/oleObject121.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slideLayout" Target="../slideLayouts/slideLayout7.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image" Target="../media/image52.tmp"/><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image" Target="../media/image183.emf"/><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95.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85.wmf"/><Relationship Id="rId11" Type="http://schemas.openxmlformats.org/officeDocument/2006/relationships/oleObject" Target="../embeddings/oleObject126.bin"/><Relationship Id="rId5" Type="http://schemas.openxmlformats.org/officeDocument/2006/relationships/oleObject" Target="../embeddings/oleObject123.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125.bin"/></Relationships>
</file>

<file path=ppt/slides/_rels/slide96.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slideLayout" Target="../slideLayouts/slideLayout7.xml"/><Relationship Id="rId1" Type="http://schemas.openxmlformats.org/officeDocument/2006/relationships/vmlDrawing" Target="../drawings/vmlDrawing47.vml"/><Relationship Id="rId5" Type="http://schemas.openxmlformats.org/officeDocument/2006/relationships/image" Target="../media/image189.wmf"/><Relationship Id="rId4" Type="http://schemas.openxmlformats.org/officeDocument/2006/relationships/oleObject" Target="../embeddings/oleObject127.bin"/></Relationships>
</file>

<file path=ppt/slides/_rels/slide97.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91.wmf"/><Relationship Id="rId5" Type="http://schemas.openxmlformats.org/officeDocument/2006/relationships/oleObject" Target="../embeddings/oleObject129.bin"/><Relationship Id="rId4" Type="http://schemas.openxmlformats.org/officeDocument/2006/relationships/image" Target="../media/image190.wmf"/></Relationships>
</file>

<file path=ppt/slides/_rels/slide98.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oleObject" Target="../embeddings/oleObject131.bin"/><Relationship Id="rId18" Type="http://schemas.openxmlformats.org/officeDocument/2006/relationships/image" Target="../media/image195.wmf"/><Relationship Id="rId26" Type="http://schemas.openxmlformats.org/officeDocument/2006/relationships/image" Target="../media/image199.wmf"/><Relationship Id="rId3" Type="http://schemas.openxmlformats.org/officeDocument/2006/relationships/tags" Target="../tags/tag85.xml"/><Relationship Id="rId21" Type="http://schemas.openxmlformats.org/officeDocument/2006/relationships/oleObject" Target="../embeddings/oleObject135.bin"/><Relationship Id="rId34" Type="http://schemas.openxmlformats.org/officeDocument/2006/relationships/image" Target="../media/image203.wmf"/><Relationship Id="rId7" Type="http://schemas.openxmlformats.org/officeDocument/2006/relationships/tags" Target="../tags/tag89.xml"/><Relationship Id="rId12" Type="http://schemas.openxmlformats.org/officeDocument/2006/relationships/slideLayout" Target="../slideLayouts/slideLayout7.xml"/><Relationship Id="rId17" Type="http://schemas.openxmlformats.org/officeDocument/2006/relationships/oleObject" Target="../embeddings/oleObject133.bin"/><Relationship Id="rId25" Type="http://schemas.openxmlformats.org/officeDocument/2006/relationships/oleObject" Target="../embeddings/oleObject137.bin"/><Relationship Id="rId33" Type="http://schemas.openxmlformats.org/officeDocument/2006/relationships/oleObject" Target="../embeddings/oleObject141.bin"/><Relationship Id="rId2" Type="http://schemas.openxmlformats.org/officeDocument/2006/relationships/tags" Target="../tags/tag84.xml"/><Relationship Id="rId16" Type="http://schemas.openxmlformats.org/officeDocument/2006/relationships/image" Target="../media/image194.wmf"/><Relationship Id="rId20" Type="http://schemas.openxmlformats.org/officeDocument/2006/relationships/image" Target="../media/image196.wmf"/><Relationship Id="rId29" Type="http://schemas.openxmlformats.org/officeDocument/2006/relationships/oleObject" Target="../embeddings/oleObject139.bin"/><Relationship Id="rId1" Type="http://schemas.openxmlformats.org/officeDocument/2006/relationships/vmlDrawing" Target="../drawings/vmlDrawing49.v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image" Target="../media/image198.wmf"/><Relationship Id="rId32" Type="http://schemas.openxmlformats.org/officeDocument/2006/relationships/image" Target="../media/image202.wmf"/><Relationship Id="rId5" Type="http://schemas.openxmlformats.org/officeDocument/2006/relationships/tags" Target="../tags/tag87.xml"/><Relationship Id="rId15" Type="http://schemas.openxmlformats.org/officeDocument/2006/relationships/oleObject" Target="../embeddings/oleObject132.bin"/><Relationship Id="rId23" Type="http://schemas.openxmlformats.org/officeDocument/2006/relationships/oleObject" Target="../embeddings/oleObject136.bin"/><Relationship Id="rId28" Type="http://schemas.openxmlformats.org/officeDocument/2006/relationships/image" Target="../media/image200.wmf"/><Relationship Id="rId10" Type="http://schemas.openxmlformats.org/officeDocument/2006/relationships/tags" Target="../tags/tag92.xml"/><Relationship Id="rId19" Type="http://schemas.openxmlformats.org/officeDocument/2006/relationships/oleObject" Target="../embeddings/oleObject134.bin"/><Relationship Id="rId31" Type="http://schemas.openxmlformats.org/officeDocument/2006/relationships/oleObject" Target="../embeddings/oleObject140.bin"/><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193.wmf"/><Relationship Id="rId22" Type="http://schemas.openxmlformats.org/officeDocument/2006/relationships/image" Target="../media/image197.wmf"/><Relationship Id="rId27" Type="http://schemas.openxmlformats.org/officeDocument/2006/relationships/oleObject" Target="../embeddings/oleObject138.bin"/><Relationship Id="rId30" Type="http://schemas.openxmlformats.org/officeDocument/2006/relationships/image" Target="../media/image201.wmf"/><Relationship Id="rId35" Type="http://schemas.openxmlformats.org/officeDocument/2006/relationships/image" Target="../media/image52.tmp"/></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oleObject" Target="../embeddings/oleObject142.bin"/><Relationship Id="rId7" Type="http://schemas.openxmlformats.org/officeDocument/2006/relationships/image" Target="../media/image207.png"/><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05.wmf"/><Relationship Id="rId5" Type="http://schemas.openxmlformats.org/officeDocument/2006/relationships/oleObject" Target="../embeddings/oleObject143.bin"/><Relationship Id="rId4" Type="http://schemas.openxmlformats.org/officeDocument/2006/relationships/image" Target="../media/image204.wmf"/><Relationship Id="rId9" Type="http://schemas.openxmlformats.org/officeDocument/2006/relationships/image" Target="../media/image20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719572" y="620688"/>
            <a:ext cx="7500938" cy="2857500"/>
          </a:xfrm>
        </p:spPr>
        <p:txBody>
          <a:bodyPr/>
          <a:lstStyle/>
          <a:p>
            <a:pPr>
              <a:lnSpc>
                <a:spcPct val="150000"/>
              </a:lnSpc>
              <a:defRPr/>
            </a:pPr>
            <a:r>
              <a:rPr lang="en-US" altLang="zh-CN"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zh-CN" altLang="en-US"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电磁学</a:t>
            </a:r>
            <a: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endParaRPr lang="zh-CN" altLang="en-US"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076" name="灯片编号占位符 3"/>
          <p:cNvSpPr>
            <a:spLocks noGrp="1"/>
          </p:cNvSpPr>
          <p:nvPr>
            <p:ph type="sldNum" sz="quarter" idx="12"/>
          </p:nvPr>
        </p:nvSpPr>
        <p:spPr>
          <a:noFill/>
        </p:spPr>
        <p:txBody>
          <a:bodyPr/>
          <a:lstStyle/>
          <a:p>
            <a:fld id="{0D288B82-3948-49E0-A6BC-76B4E692A220}" type="slidenum">
              <a:rPr lang="en-US" altLang="zh-CN" smtClean="0"/>
              <a:t>1</a:t>
            </a:fld>
            <a:endParaRPr lang="en-US" altLang="zh-CN"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48" y="3460676"/>
            <a:ext cx="4380709" cy="2787724"/>
          </a:xfrm>
          <a:prstGeom prst="rect">
            <a:avLst/>
          </a:prstGeom>
        </p:spPr>
      </p:pic>
      <p:pic>
        <p:nvPicPr>
          <p:cNvPr id="4" name="图片 3"/>
          <p:cNvPicPr>
            <a:picLocks noChangeAspect="1"/>
          </p:cNvPicPr>
          <p:nvPr/>
        </p:nvPicPr>
        <p:blipFill>
          <a:blip r:embed="rId3"/>
          <a:stretch>
            <a:fillRect/>
          </a:stretch>
        </p:blipFill>
        <p:spPr>
          <a:xfrm>
            <a:off x="5100281" y="3478188"/>
            <a:ext cx="3520469" cy="263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a:t>
            </a:fld>
            <a:endParaRPr lang="en-US" altLang="zh-CN"/>
          </a:p>
        </p:txBody>
      </p:sp>
      <p:sp>
        <p:nvSpPr>
          <p:cNvPr id="3" name="文本框 2"/>
          <p:cNvSpPr txBox="1"/>
          <p:nvPr/>
        </p:nvSpPr>
        <p:spPr>
          <a:xfrm>
            <a:off x="644890" y="834291"/>
            <a:ext cx="7646781" cy="1323439"/>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2. </a:t>
            </a:r>
            <a:r>
              <a:rPr lang="zh-CN" altLang="en-US" sz="3200" b="1" dirty="0" smtClean="0">
                <a:solidFill>
                  <a:srgbClr val="C00000"/>
                </a:solidFill>
                <a:latin typeface="仿宋" panose="02010609060101010101" pitchFamily="49" charset="-122"/>
                <a:ea typeface="仿宋" panose="02010609060101010101" pitchFamily="49" charset="-122"/>
              </a:rPr>
              <a:t>问题</a:t>
            </a:r>
            <a:r>
              <a:rPr lang="zh-CN" altLang="en-US" sz="3200" dirty="0" smtClean="0">
                <a:latin typeface="仿宋" panose="02010609060101010101" pitchFamily="49" charset="-122"/>
                <a:ea typeface="仿宋" panose="02010609060101010101" pitchFamily="49" charset="-122"/>
              </a:rPr>
              <a:t>：非接触的电作用所遵循的规律是什么？</a:t>
            </a:r>
            <a:endParaRPr lang="zh-CN" altLang="en-US" sz="3200" dirty="0">
              <a:latin typeface="仿宋" panose="02010609060101010101" pitchFamily="49" charset="-122"/>
              <a:ea typeface="仿宋" panose="02010609060101010101" pitchFamily="49" charset="-122"/>
            </a:endParaRPr>
          </a:p>
        </p:txBody>
      </p:sp>
      <p:sp>
        <p:nvSpPr>
          <p:cNvPr id="4" name="文本框 3"/>
          <p:cNvSpPr txBox="1"/>
          <p:nvPr/>
        </p:nvSpPr>
        <p:spPr>
          <a:xfrm>
            <a:off x="800567" y="2420888"/>
            <a:ext cx="7646781" cy="553998"/>
          </a:xfrm>
          <a:prstGeom prst="rect">
            <a:avLst/>
          </a:prstGeom>
          <a:noFill/>
        </p:spPr>
        <p:txBody>
          <a:bodyPr wrap="square" rtlCol="0">
            <a:spAutoFit/>
          </a:bodyPr>
          <a:lstStyle/>
          <a:p>
            <a:pPr algn="l">
              <a:lnSpc>
                <a:spcPct val="125000"/>
              </a:lnSpc>
            </a:pP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简化</a:t>
            </a:r>
            <a:r>
              <a:rPr lang="zh-CN" altLang="en-US" dirty="0" smtClean="0">
                <a:latin typeface="仿宋" panose="02010609060101010101" pitchFamily="49" charset="-122"/>
                <a:ea typeface="仿宋" panose="02010609060101010101" pitchFamily="49" charset="-122"/>
              </a:rPr>
              <a:t>：类比牛顿万有引力，提出点电荷模型</a:t>
            </a:r>
            <a:endParaRPr lang="zh-CN" altLang="en-US" dirty="0">
              <a:latin typeface="仿宋" panose="02010609060101010101" pitchFamily="49" charset="-122"/>
              <a:ea typeface="仿宋" panose="02010609060101010101" pitchFamily="49" charset="-122"/>
            </a:endParaRPr>
          </a:p>
        </p:txBody>
      </p:sp>
      <p:sp>
        <p:nvSpPr>
          <p:cNvPr id="5" name="矩形 4"/>
          <p:cNvSpPr/>
          <p:nvPr/>
        </p:nvSpPr>
        <p:spPr>
          <a:xfrm>
            <a:off x="2303748" y="4621440"/>
            <a:ext cx="5418348" cy="490519"/>
          </a:xfrm>
          <a:prstGeom prst="rect">
            <a:avLst/>
          </a:prstGeom>
        </p:spPr>
        <p:txBody>
          <a:bodyPr wrap="square">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点电荷之间的相互作用规律</a:t>
            </a:r>
            <a:endParaRPr lang="zh-CN" altLang="en-US" dirty="0">
              <a:solidFill>
                <a:srgbClr val="0000CC"/>
              </a:solidFill>
              <a:latin typeface="仿宋" panose="02010609060101010101" pitchFamily="49" charset="-122"/>
              <a:ea typeface="仿宋" panose="02010609060101010101" pitchFamily="49" charset="-122"/>
            </a:endParaRPr>
          </a:p>
        </p:txBody>
      </p:sp>
      <p:sp>
        <p:nvSpPr>
          <p:cNvPr id="6" name="矩形 5"/>
          <p:cNvSpPr/>
          <p:nvPr/>
        </p:nvSpPr>
        <p:spPr>
          <a:xfrm>
            <a:off x="1331640" y="4659523"/>
            <a:ext cx="1107996" cy="461665"/>
          </a:xfrm>
          <a:prstGeom prst="rect">
            <a:avLst/>
          </a:prstGeom>
        </p:spPr>
        <p:txBody>
          <a:bodyPr wrap="none">
            <a:spAutoFit/>
          </a:bodyPr>
          <a:lstStyle/>
          <a:p>
            <a:r>
              <a:rPr lang="zh-CN" altLang="en-US" dirty="0">
                <a:solidFill>
                  <a:srgbClr val="C00000"/>
                </a:solidFill>
                <a:latin typeface="仿宋" panose="02010609060101010101" pitchFamily="49" charset="-122"/>
                <a:ea typeface="仿宋" panose="02010609060101010101" pitchFamily="49" charset="-122"/>
              </a:rPr>
              <a:t>问题</a:t>
            </a:r>
            <a:r>
              <a:rPr lang="zh-CN" altLang="en-US" dirty="0">
                <a:latin typeface="仿宋" panose="02010609060101010101" pitchFamily="49" charset="-122"/>
                <a:ea typeface="仿宋" panose="02010609060101010101" pitchFamily="49" charset="-122"/>
              </a:rPr>
              <a:t>：</a:t>
            </a:r>
            <a:endParaRPr lang="zh-CN" altLang="en-US" dirty="0"/>
          </a:p>
        </p:txBody>
      </p:sp>
      <p:sp>
        <p:nvSpPr>
          <p:cNvPr id="7" name="矩形 6"/>
          <p:cNvSpPr/>
          <p:nvPr/>
        </p:nvSpPr>
        <p:spPr>
          <a:xfrm>
            <a:off x="1201045" y="3112382"/>
            <a:ext cx="6534472" cy="1477328"/>
          </a:xfrm>
          <a:prstGeom prst="rect">
            <a:avLst/>
          </a:prstGeom>
        </p:spPr>
        <p:txBody>
          <a:bodyPr wrap="squar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点电荷：</a:t>
            </a:r>
            <a:r>
              <a:rPr lang="zh-CN" altLang="en-US" dirty="0">
                <a:latin typeface="仿宋" panose="02010609060101010101" pitchFamily="49" charset="-122"/>
                <a:ea typeface="仿宋" panose="02010609060101010101" pitchFamily="49" charset="-122"/>
              </a:rPr>
              <a:t>带电体的形状、大小在所</a:t>
            </a:r>
            <a:r>
              <a:rPr lang="zh-CN" altLang="en-US" dirty="0" smtClean="0">
                <a:latin typeface="仿宋" panose="02010609060101010101" pitchFamily="49" charset="-122"/>
                <a:ea typeface="仿宋" panose="02010609060101010101" pitchFamily="49" charset="-122"/>
              </a:rPr>
              <a:t>研究的问题里可以忽略不计。与质点相似，是一个抽象的物理模型。</a:t>
            </a:r>
            <a:endParaRPr lang="en-US" altLang="zh-CN"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100</a:t>
            </a:fld>
            <a:endParaRPr lang="en-US" altLang="zh-CN"/>
          </a:p>
        </p:txBody>
      </p:sp>
      <p:sp>
        <p:nvSpPr>
          <p:cNvPr id="4" name="文本框 3"/>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gn="l">
              <a:lnSpc>
                <a:spcPct val="125000"/>
              </a:lnSpc>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zh-CN" altLang="en-US"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半径为</a:t>
            </a:r>
            <a:r>
              <a:rPr lang="en-US" altLang="zh-CN" sz="2800" kern="100" dirty="0">
                <a:ea typeface="仿宋" panose="02010609060101010101" pitchFamily="49" charset="-122"/>
                <a:cs typeface="Times New Roman" panose="02020603050405020304" pitchFamily="18" charset="0"/>
              </a:rPr>
              <a:t>R</a:t>
            </a:r>
            <a:r>
              <a:rPr lang="zh-CN" altLang="zh-CN" sz="2800" kern="100" dirty="0">
                <a:ea typeface="仿宋" panose="02010609060101010101" pitchFamily="49" charset="-122"/>
                <a:cs typeface="Times New Roman" panose="02020603050405020304" pitchFamily="18" charset="0"/>
              </a:rPr>
              <a:t>，带电量为</a:t>
            </a:r>
            <a:r>
              <a:rPr lang="en-US" altLang="zh-CN" sz="2800" kern="100" dirty="0">
                <a:ea typeface="仿宋" panose="02010609060101010101" pitchFamily="49" charset="-122"/>
                <a:cs typeface="Times New Roman" panose="02020603050405020304" pitchFamily="18" charset="0"/>
              </a:rPr>
              <a:t>q</a:t>
            </a:r>
            <a:r>
              <a:rPr lang="zh-CN" altLang="zh-CN" sz="2800" kern="100" dirty="0">
                <a:ea typeface="仿宋" panose="02010609060101010101" pitchFamily="49" charset="-122"/>
                <a:cs typeface="Times New Roman" panose="02020603050405020304" pitchFamily="18" charset="0"/>
              </a:rPr>
              <a:t>的均匀带电球体的电场强度分布。（电荷体密度为</a:t>
            </a:r>
            <a:r>
              <a:rPr lang="en-US" altLang="zh-CN" sz="2800" kern="100" dirty="0">
                <a:ea typeface="仿宋" panose="02010609060101010101" pitchFamily="49" charset="-122"/>
                <a:cs typeface="Times New Roman" panose="02020603050405020304" pitchFamily="18" charset="0"/>
              </a:rPr>
              <a:t>ρ</a:t>
            </a:r>
            <a:r>
              <a:rPr lang="zh-CN" altLang="zh-CN" sz="2800" kern="100" dirty="0">
                <a:ea typeface="仿宋" panose="02010609060101010101" pitchFamily="49" charset="-122"/>
                <a:cs typeface="Times New Roman" panose="02020603050405020304" pitchFamily="18" charset="0"/>
              </a:rPr>
              <a:t>）</a:t>
            </a:r>
            <a:endParaRPr lang="zh-CN" altLang="en-US" sz="2800" kern="100" dirty="0">
              <a:ea typeface="仿宋" panose="02010609060101010101" pitchFamily="49" charset="-122"/>
              <a:cs typeface="Times New Roman" panose="02020603050405020304" pitchFamily="18" charset="0"/>
            </a:endParaRP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矩形 12"/>
          <p:cNvSpPr/>
          <p:nvPr/>
        </p:nvSpPr>
        <p:spPr>
          <a:xfrm>
            <a:off x="611560" y="2316460"/>
            <a:ext cx="6590333"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解：根据球对称性，作同心球面为高斯面。</a:t>
            </a:r>
            <a:endParaRPr lang="zh-CN" altLang="en-US" kern="100" dirty="0">
              <a:ea typeface="仿宋" panose="02010609060101010101" pitchFamily="49" charset="-122"/>
              <a:cs typeface="Times New Roman" panose="02020603050405020304" pitchFamily="18" charset="0"/>
            </a:endParaRPr>
          </a:p>
        </p:txBody>
      </p:sp>
      <p:sp>
        <p:nvSpPr>
          <p:cNvPr id="14" name="矩形 13"/>
          <p:cNvSpPr/>
          <p:nvPr/>
        </p:nvSpPr>
        <p:spPr>
          <a:xfrm>
            <a:off x="1486261" y="3003309"/>
            <a:ext cx="3435556"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r&gt;R</a:t>
            </a:r>
            <a:r>
              <a:rPr lang="zh-CN" altLang="zh-CN" kern="100" dirty="0">
                <a:ea typeface="仿宋" panose="02010609060101010101" pitchFamily="49" charset="-122"/>
                <a:cs typeface="Times New Roman" panose="02020603050405020304" pitchFamily="18" charset="0"/>
              </a:rPr>
              <a:t>时，与上例相同。</a:t>
            </a:r>
            <a:endParaRPr lang="zh-CN" altLang="en-US" kern="100" dirty="0">
              <a:ea typeface="仿宋" panose="02010609060101010101" pitchFamily="49" charset="-122"/>
              <a:cs typeface="Times New Roman" panose="02020603050405020304" pitchFamily="18" charset="0"/>
            </a:endParaRPr>
          </a:p>
        </p:txBody>
      </p:sp>
      <p:sp>
        <p:nvSpPr>
          <p:cNvPr id="15" name="矩形 14"/>
          <p:cNvSpPr/>
          <p:nvPr/>
        </p:nvSpPr>
        <p:spPr>
          <a:xfrm>
            <a:off x="1478688" y="3702667"/>
            <a:ext cx="5318967"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r&lt;R</a:t>
            </a:r>
            <a:r>
              <a:rPr lang="zh-CN" altLang="zh-CN" kern="100" dirty="0">
                <a:ea typeface="仿宋" panose="02010609060101010101" pitchFamily="49" charset="-122"/>
                <a:cs typeface="Times New Roman" panose="02020603050405020304" pitchFamily="18" charset="0"/>
              </a:rPr>
              <a:t>时，包围在高斯面内的电量为：</a:t>
            </a:r>
            <a:endParaRPr lang="zh-CN" altLang="en-US" kern="100" dirty="0">
              <a:ea typeface="仿宋"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252289968"/>
              </p:ext>
            </p:extLst>
          </p:nvPr>
        </p:nvGraphicFramePr>
        <p:xfrm>
          <a:off x="2121325" y="4351252"/>
          <a:ext cx="1620181" cy="840660"/>
        </p:xfrm>
        <a:graphic>
          <a:graphicData uri="http://schemas.openxmlformats.org/presentationml/2006/ole">
            <mc:AlternateContent xmlns:mc="http://schemas.openxmlformats.org/markup-compatibility/2006">
              <mc:Choice xmlns:v="urn:schemas-microsoft-com:vml" Requires="v">
                <p:oleObj spid="_x0000_s88139" name="Equation" r:id="rId13" imgW="761365" imgH="393700" progId="Equation.DSMT4">
                  <p:embed/>
                </p:oleObj>
              </mc:Choice>
              <mc:Fallback>
                <p:oleObj name="Equation" r:id="rId13" imgW="761365"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1325" y="4351252"/>
                        <a:ext cx="1620181" cy="840660"/>
                      </a:xfrm>
                      <a:prstGeom prst="rect">
                        <a:avLst/>
                      </a:prstGeom>
                      <a:noFill/>
                    </p:spPr>
                  </p:pic>
                </p:oleObj>
              </mc:Fallback>
            </mc:AlternateContent>
          </a:graphicData>
        </a:graphic>
      </p:graphicFrame>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89144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101</a:t>
            </a:fld>
            <a:endParaRPr lang="en-US" altLang="zh-CN"/>
          </a:p>
        </p:txBody>
      </p:sp>
      <p:sp>
        <p:nvSpPr>
          <p:cNvPr id="4" name="矩形 3"/>
          <p:cNvSpPr/>
          <p:nvPr/>
        </p:nvSpPr>
        <p:spPr>
          <a:xfrm>
            <a:off x="935596" y="1016732"/>
            <a:ext cx="2031325"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根据高斯定理</a:t>
            </a:r>
            <a:endParaRPr lang="zh-CN" altLang="en-US" kern="100" dirty="0">
              <a:ea typeface="仿宋"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331640" y="1700808"/>
          <a:ext cx="2369758" cy="1718421"/>
        </p:xfrm>
        <a:graphic>
          <a:graphicData uri="http://schemas.openxmlformats.org/presentationml/2006/ole">
            <mc:AlternateContent xmlns:mc="http://schemas.openxmlformats.org/markup-compatibility/2006">
              <mc:Choice xmlns:v="urn:schemas-microsoft-com:vml" Requires="v">
                <p:oleObj spid="_x0000_s76925" name="Equation" r:id="rId3" imgW="1231265" imgH="888365" progId="Equation.DSMT4">
                  <p:embed/>
                </p:oleObj>
              </mc:Choice>
              <mc:Fallback>
                <p:oleObj name="Equation" r:id="rId3" imgW="1231265" imgH="888365"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700808"/>
                        <a:ext cx="2369758" cy="1718421"/>
                      </a:xfrm>
                      <a:prstGeom prst="rect">
                        <a:avLst/>
                      </a:prstGeom>
                      <a:noFill/>
                    </p:spPr>
                  </p:pic>
                </p:oleObj>
              </mc:Fallback>
            </mc:AlternateContent>
          </a:graphicData>
        </a:graphic>
      </p:graphicFrame>
      <p:sp>
        <p:nvSpPr>
          <p:cNvPr id="7" name="矩形 6"/>
          <p:cNvSpPr/>
          <p:nvPr/>
        </p:nvSpPr>
        <p:spPr>
          <a:xfrm>
            <a:off x="933061" y="3641640"/>
            <a:ext cx="5040560"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对于均匀带电球，球内的电场强度</a:t>
            </a:r>
            <a:endParaRPr lang="zh-CN" altLang="en-US" kern="100" dirty="0">
              <a:ea typeface="仿宋" panose="02010609060101010101" pitchFamily="49" charset="-122"/>
              <a:cs typeface="Times New Roman" panose="02020603050405020304" pitchFamily="18" charset="0"/>
            </a:endParaRPr>
          </a:p>
        </p:txBody>
      </p:sp>
      <p:sp>
        <p:nvSpPr>
          <p:cNvPr id="8" name="矩形 7"/>
          <p:cNvSpPr/>
          <p:nvPr/>
        </p:nvSpPr>
        <p:spPr>
          <a:xfrm>
            <a:off x="1007604" y="4400296"/>
            <a:ext cx="5940660"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与</a:t>
            </a:r>
            <a:r>
              <a:rPr lang="en-US" altLang="zh-CN" kern="100" dirty="0">
                <a:ea typeface="仿宋" panose="02010609060101010101" pitchFamily="49" charset="-122"/>
                <a:cs typeface="Times New Roman" panose="02020603050405020304" pitchFamily="18" charset="0"/>
              </a:rPr>
              <a:t>r</a:t>
            </a:r>
            <a:r>
              <a:rPr lang="zh-CN" altLang="zh-CN" kern="100" dirty="0">
                <a:ea typeface="仿宋" panose="02010609060101010101" pitchFamily="49" charset="-122"/>
                <a:cs typeface="Times New Roman" panose="02020603050405020304" pitchFamily="18" charset="0"/>
              </a:rPr>
              <a:t>成正比；球外的电场强度与</a:t>
            </a:r>
            <a:r>
              <a:rPr lang="en-US" altLang="zh-CN" kern="100" dirty="0">
                <a:ea typeface="仿宋" panose="02010609060101010101" pitchFamily="49" charset="-122"/>
                <a:cs typeface="Times New Roman" panose="02020603050405020304" pitchFamily="18" charset="0"/>
              </a:rPr>
              <a:t>1/r</a:t>
            </a:r>
            <a:r>
              <a:rPr lang="en-US" altLang="zh-CN" kern="100" baseline="30000" dirty="0">
                <a:ea typeface="仿宋" panose="02010609060101010101" pitchFamily="49" charset="-122"/>
                <a:cs typeface="Times New Roman" panose="02020603050405020304" pitchFamily="18" charset="0"/>
              </a:rPr>
              <a:t>2</a:t>
            </a:r>
            <a:r>
              <a:rPr lang="zh-CN" altLang="zh-CN" kern="100" dirty="0">
                <a:ea typeface="仿宋" panose="02010609060101010101" pitchFamily="49" charset="-122"/>
                <a:cs typeface="Times New Roman" panose="02020603050405020304" pitchFamily="18" charset="0"/>
              </a:rPr>
              <a:t>成正比。</a:t>
            </a:r>
            <a:endParaRPr lang="zh-CN" altLang="en-US" kern="100" dirty="0">
              <a:ea typeface="仿宋"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4463988" y="656692"/>
            <a:ext cx="3348372" cy="2873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102</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marL="0" marR="0" lvl="0" indent="0" algn="l" defTabSz="914400" eaLnBrk="0" latinLnBrk="0" hangingPunct="0">
              <a:lnSpc>
                <a:spcPct val="125000"/>
              </a:lnSpc>
              <a:buClrTx/>
              <a:buSzTx/>
              <a:buFontTx/>
              <a:buNone/>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en-US" altLang="zh-CN"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求“无限大”均匀带电平面的电场强度分布</a:t>
            </a:r>
            <a:r>
              <a:rPr lang="zh-CN" altLang="zh-CN" sz="2800" kern="100" dirty="0" smtClean="0">
                <a:ea typeface="仿宋" panose="02010609060101010101" pitchFamily="49" charset="-122"/>
                <a:cs typeface="Times New Roman" panose="02020603050405020304" pitchFamily="18" charset="0"/>
              </a:rPr>
              <a:t>。平面</a:t>
            </a:r>
            <a:r>
              <a:rPr lang="zh-CN" altLang="zh-CN" sz="2800" kern="100" dirty="0">
                <a:ea typeface="仿宋" panose="02010609060101010101" pitchFamily="49" charset="-122"/>
                <a:cs typeface="Times New Roman" panose="02020603050405020304" pitchFamily="18" charset="0"/>
              </a:rPr>
              <a:t>的面电荷密度为＋</a:t>
            </a:r>
            <a:r>
              <a:rPr lang="en-US" altLang="zh-CN" sz="2800" kern="100" dirty="0">
                <a:ea typeface="仿宋" panose="02010609060101010101" pitchFamily="49" charset="-122"/>
                <a:cs typeface="Times New Roman" panose="02020603050405020304" pitchFamily="18" charset="0"/>
              </a:rPr>
              <a:t>σ</a:t>
            </a:r>
            <a:r>
              <a:rPr lang="zh-CN" altLang="en-US" sz="2800" kern="100" dirty="0">
                <a:ea typeface="仿宋" panose="02010609060101010101" pitchFamily="49" charset="-122"/>
                <a:cs typeface="Times New Roman" panose="02020603050405020304" pitchFamily="18" charset="0"/>
              </a:rPr>
              <a:t>。</a:t>
            </a: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6228184" y="1980679"/>
            <a:ext cx="2774192" cy="1638709"/>
            <a:chOff x="5695790" y="857964"/>
            <a:chExt cx="2774192" cy="1638709"/>
          </a:xfrm>
        </p:grpSpPr>
        <p:sp>
          <p:nvSpPr>
            <p:cNvPr id="13" name="Line 65"/>
            <p:cNvSpPr>
              <a:spLocks noChangeShapeType="1"/>
            </p:cNvSpPr>
            <p:nvPr/>
          </p:nvSpPr>
          <p:spPr bwMode="auto">
            <a:xfrm flipH="1">
              <a:off x="6628357" y="857964"/>
              <a:ext cx="1151995" cy="77672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4" name="Line 102"/>
            <p:cNvSpPr>
              <a:spLocks noChangeShapeType="1"/>
            </p:cNvSpPr>
            <p:nvPr/>
          </p:nvSpPr>
          <p:spPr bwMode="auto">
            <a:xfrm>
              <a:off x="6633955" y="1634686"/>
              <a:ext cx="0" cy="86198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nvGrpSpPr>
            <p:cNvPr id="15" name="组合 14"/>
            <p:cNvGrpSpPr/>
            <p:nvPr/>
          </p:nvGrpSpPr>
          <p:grpSpPr>
            <a:xfrm>
              <a:off x="5695790" y="864388"/>
              <a:ext cx="2774192" cy="1622357"/>
              <a:chOff x="5695790" y="864388"/>
              <a:chExt cx="2774192" cy="1622357"/>
            </a:xfrm>
          </p:grpSpPr>
          <p:sp>
            <p:nvSpPr>
              <p:cNvPr id="16" name="AutoShape 62" descr="羊皮纸"/>
              <p:cNvSpPr>
                <a:spLocks noChangeArrowheads="1"/>
              </p:cNvSpPr>
              <p:nvPr/>
            </p:nvSpPr>
            <p:spPr bwMode="auto">
              <a:xfrm rot="5400000" flipV="1">
                <a:off x="6401013" y="1094531"/>
                <a:ext cx="1622357" cy="1162071"/>
              </a:xfrm>
              <a:prstGeom prst="parallelogram">
                <a:avLst>
                  <a:gd name="adj" fmla="val 64721"/>
                </a:avLst>
              </a:prstGeom>
              <a:blipFill dpi="0" rotWithShape="0">
                <a:blip r:embed="rId12"/>
                <a:srcRect/>
                <a:tile tx="0" ty="0" sx="100000" sy="100000" flip="none" algn="tl"/>
              </a:blip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endParaRPr>
              </a:p>
            </p:txBody>
          </p:sp>
          <p:sp>
            <p:nvSpPr>
              <p:cNvPr id="17" name="Line 63"/>
              <p:cNvSpPr>
                <a:spLocks noChangeShapeType="1"/>
              </p:cNvSpPr>
              <p:nvPr/>
            </p:nvSpPr>
            <p:spPr bwMode="auto">
              <a:xfrm>
                <a:off x="7643770" y="1387070"/>
                <a:ext cx="826212" cy="0"/>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8" name="Line 64"/>
              <p:cNvSpPr>
                <a:spLocks noChangeShapeType="1"/>
              </p:cNvSpPr>
              <p:nvPr/>
            </p:nvSpPr>
            <p:spPr bwMode="auto">
              <a:xfrm>
                <a:off x="6734713" y="2020128"/>
                <a:ext cx="962795" cy="0"/>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9" name="Line 66"/>
              <p:cNvSpPr>
                <a:spLocks noChangeShapeType="1"/>
              </p:cNvSpPr>
              <p:nvPr/>
            </p:nvSpPr>
            <p:spPr bwMode="auto">
              <a:xfrm flipV="1">
                <a:off x="7253054" y="1666222"/>
                <a:ext cx="919133" cy="3504"/>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0" name="Line 68"/>
              <p:cNvSpPr>
                <a:spLocks noChangeShapeType="1"/>
              </p:cNvSpPr>
              <p:nvPr/>
            </p:nvSpPr>
            <p:spPr bwMode="auto">
              <a:xfrm flipV="1">
                <a:off x="5695790" y="2009616"/>
                <a:ext cx="934806" cy="0"/>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1" name="Line 69"/>
              <p:cNvSpPr>
                <a:spLocks noChangeShapeType="1"/>
              </p:cNvSpPr>
              <p:nvPr/>
            </p:nvSpPr>
            <p:spPr bwMode="auto">
              <a:xfrm>
                <a:off x="6309292" y="1349694"/>
                <a:ext cx="725455" cy="3504"/>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2" name="Line 103"/>
              <p:cNvSpPr>
                <a:spLocks noChangeShapeType="1"/>
              </p:cNvSpPr>
              <p:nvPr/>
            </p:nvSpPr>
            <p:spPr bwMode="auto">
              <a:xfrm>
                <a:off x="5984628" y="1635854"/>
                <a:ext cx="649327" cy="30368"/>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grpSp>
      <p:sp>
        <p:nvSpPr>
          <p:cNvPr id="23" name="矩形 22"/>
          <p:cNvSpPr/>
          <p:nvPr/>
        </p:nvSpPr>
        <p:spPr>
          <a:xfrm>
            <a:off x="869630" y="2144387"/>
            <a:ext cx="5550892" cy="1938992"/>
          </a:xfrm>
          <a:prstGeom prst="rect">
            <a:avLst/>
          </a:prstGeom>
        </p:spPr>
        <p:txBody>
          <a:bodyPr wrap="square">
            <a:spAutoFit/>
          </a:bodyPr>
          <a:lstStyle/>
          <a:p>
            <a:pPr marL="0" indent="0" algn="l" eaLnBrk="0" hangingPunct="0">
              <a:lnSpc>
                <a:spcPct val="125000"/>
              </a:lnSpc>
              <a:buNone/>
            </a:pPr>
            <a:r>
              <a:rPr lang="zh-CN" altLang="zh-CN" kern="100" dirty="0">
                <a:ea typeface="仿宋" panose="02010609060101010101" pitchFamily="49" charset="-122"/>
                <a:cs typeface="Times New Roman" panose="02020603050405020304" pitchFamily="18" charset="0"/>
              </a:rPr>
              <a:t>解：</a:t>
            </a: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）由于电荷</a:t>
            </a:r>
            <a:r>
              <a:rPr lang="zh-CN" altLang="en-US" kern="100" dirty="0" smtClean="0">
                <a:ea typeface="仿宋" panose="02010609060101010101" pitchFamily="49" charset="-122"/>
                <a:cs typeface="Times New Roman" panose="02020603050405020304" pitchFamily="18" charset="0"/>
              </a:rPr>
              <a:t>均匀分布在无限大</a:t>
            </a:r>
            <a:r>
              <a:rPr lang="zh-CN" altLang="en-US" kern="100" dirty="0">
                <a:ea typeface="仿宋" panose="02010609060101010101" pitchFamily="49" charset="-122"/>
                <a:cs typeface="Times New Roman" panose="02020603050405020304" pitchFamily="18" charset="0"/>
              </a:rPr>
              <a:t>平面，所以两侧</a:t>
            </a:r>
            <a:r>
              <a:rPr lang="zh-CN" altLang="en-US" kern="100" dirty="0" smtClean="0">
                <a:ea typeface="仿宋" panose="02010609060101010101" pitchFamily="49" charset="-122"/>
                <a:cs typeface="Times New Roman" panose="02020603050405020304" pitchFamily="18" charset="0"/>
              </a:rPr>
              <a:t>的电场</a:t>
            </a:r>
            <a:r>
              <a:rPr lang="zh-CN" altLang="en-US" kern="100" dirty="0">
                <a:ea typeface="仿宋" panose="02010609060101010101" pitchFamily="49" charset="-122"/>
                <a:cs typeface="Times New Roman" panose="02020603050405020304" pitchFamily="18" charset="0"/>
              </a:rPr>
              <a:t>分布对称，而且与</a:t>
            </a:r>
            <a:r>
              <a:rPr lang="zh-CN" altLang="en-US" kern="100" dirty="0" smtClean="0">
                <a:ea typeface="仿宋" panose="02010609060101010101" pitchFamily="49" charset="-122"/>
                <a:cs typeface="Times New Roman" panose="02020603050405020304" pitchFamily="18" charset="0"/>
              </a:rPr>
              <a:t>带电平面</a:t>
            </a:r>
            <a:r>
              <a:rPr lang="zh-CN" altLang="en-US" kern="100" dirty="0">
                <a:ea typeface="仿宋" panose="02010609060101010101" pitchFamily="49" charset="-122"/>
                <a:cs typeface="Times New Roman" panose="02020603050405020304" pitchFamily="18" charset="0"/>
              </a:rPr>
              <a:t>垂直。</a:t>
            </a:r>
            <a:endParaRPr lang="en-US" altLang="zh-CN" kern="100" dirty="0">
              <a:ea typeface="仿宋" panose="02010609060101010101" pitchFamily="49" charset="-122"/>
              <a:cs typeface="Times New Roman" panose="02020603050405020304" pitchFamily="18" charset="0"/>
            </a:endParaRPr>
          </a:p>
          <a:p>
            <a:pPr algn="l" eaLnBrk="0" hangingPunct="0">
              <a:lnSpc>
                <a:spcPct val="125000"/>
              </a:lnSpc>
            </a:pPr>
            <a:endParaRPr lang="en-US" altLang="zh-CN" kern="100" dirty="0" smtClean="0">
              <a:ea typeface="仿宋" panose="02010609060101010101" pitchFamily="49" charset="-122"/>
              <a:cs typeface="Times New Roman" panose="02020603050405020304" pitchFamily="18" charset="0"/>
            </a:endParaRPr>
          </a:p>
        </p:txBody>
      </p:sp>
      <p:sp>
        <p:nvSpPr>
          <p:cNvPr id="24" name="矩形 23"/>
          <p:cNvSpPr/>
          <p:nvPr/>
        </p:nvSpPr>
        <p:spPr>
          <a:xfrm>
            <a:off x="714720" y="3801931"/>
            <a:ext cx="4037437" cy="2400657"/>
          </a:xfrm>
          <a:prstGeom prst="rect">
            <a:avLst/>
          </a:prstGeom>
        </p:spPr>
        <p:txBody>
          <a:bodyPr wrap="square">
            <a:spAutoFit/>
          </a:bodyPr>
          <a:lstStyle/>
          <a:p>
            <a:pPr algn="l" eaLnBrk="0" hangingPunct="0">
              <a:lnSpc>
                <a:spcPct val="125000"/>
              </a:lnSpc>
            </a:pPr>
            <a:r>
              <a:rPr lang="zh-CN" altLang="en-US" kern="100" dirty="0" smtClean="0">
                <a:ea typeface="仿宋" panose="02010609060101010101" pitchFamily="49" charset="-122"/>
                <a:cs typeface="Times New Roman" panose="02020603050405020304" pitchFamily="18" charset="0"/>
              </a:rPr>
              <a:t>（</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做</a:t>
            </a:r>
            <a:r>
              <a:rPr lang="zh-CN" altLang="zh-CN" kern="100" dirty="0">
                <a:ea typeface="仿宋" panose="02010609060101010101" pitchFamily="49" charset="-122"/>
                <a:cs typeface="Times New Roman" panose="02020603050405020304" pitchFamily="18" charset="0"/>
              </a:rPr>
              <a:t>柱形高斯面，圆柱的侧面与</a:t>
            </a:r>
            <a:r>
              <a:rPr lang="zh-CN" altLang="zh-CN" kern="100" dirty="0" smtClean="0">
                <a:ea typeface="仿宋" panose="02010609060101010101" pitchFamily="49" charset="-122"/>
                <a:cs typeface="Times New Roman" panose="02020603050405020304" pitchFamily="18" charset="0"/>
              </a:rPr>
              <a:t>电力线方向</a:t>
            </a:r>
            <a:r>
              <a:rPr lang="zh-CN" altLang="zh-CN" kern="100" dirty="0">
                <a:ea typeface="仿宋" panose="02010609060101010101" pitchFamily="49" charset="-122"/>
                <a:cs typeface="Times New Roman" panose="02020603050405020304" pitchFamily="18" charset="0"/>
              </a:rPr>
              <a:t>平行，使圆柱侧面的电通量为</a:t>
            </a:r>
            <a:r>
              <a:rPr lang="en-US" altLang="zh-CN" kern="100" dirty="0">
                <a:ea typeface="仿宋" panose="02010609060101010101" pitchFamily="49" charset="-122"/>
                <a:cs typeface="Times New Roman" panose="02020603050405020304" pitchFamily="18" charset="0"/>
              </a:rPr>
              <a:t>0</a:t>
            </a:r>
            <a:r>
              <a:rPr lang="zh-CN" altLang="zh-CN" kern="100" dirty="0" smtClean="0">
                <a:ea typeface="仿宋" panose="02010609060101010101" pitchFamily="49" charset="-122"/>
                <a:cs typeface="Times New Roman" panose="02020603050405020304" pitchFamily="18" charset="0"/>
              </a:rPr>
              <a:t>，圆柱</a:t>
            </a:r>
            <a:r>
              <a:rPr lang="zh-CN" altLang="zh-CN" kern="100" dirty="0">
                <a:ea typeface="仿宋" panose="02010609060101010101" pitchFamily="49" charset="-122"/>
                <a:cs typeface="Times New Roman" panose="02020603050405020304" pitchFamily="18" charset="0"/>
              </a:rPr>
              <a:t>的端面与电力线垂直，且各点电场强度</a:t>
            </a:r>
            <a:r>
              <a:rPr lang="zh-CN" altLang="zh-CN" kern="100" dirty="0" smtClean="0">
                <a:ea typeface="仿宋" panose="02010609060101010101" pitchFamily="49" charset="-122"/>
                <a:cs typeface="Times New Roman" panose="02020603050405020304" pitchFamily="18" charset="0"/>
              </a:rPr>
              <a:t>相等</a:t>
            </a:r>
            <a:r>
              <a:rPr lang="zh-CN" altLang="en-US" kern="100" dirty="0">
                <a:ea typeface="仿宋" panose="02010609060101010101" pitchFamily="49" charset="-122"/>
                <a:cs typeface="Times New Roman" panose="02020603050405020304" pitchFamily="18" charset="0"/>
              </a:rPr>
              <a:t>。</a:t>
            </a:r>
            <a:endParaRPr lang="zh-CN" altLang="en-US" dirty="0"/>
          </a:p>
        </p:txBody>
      </p:sp>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2858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103</a:t>
            </a:fld>
            <a:endParaRPr lang="en-US" altLang="zh-CN"/>
          </a:p>
        </p:txBody>
      </p:sp>
      <p:sp>
        <p:nvSpPr>
          <p:cNvPr id="3" name="矩形 2"/>
          <p:cNvSpPr/>
          <p:nvPr/>
        </p:nvSpPr>
        <p:spPr>
          <a:xfrm>
            <a:off x="1403648" y="2984856"/>
            <a:ext cx="6332602" cy="506998"/>
          </a:xfrm>
          <a:prstGeom prst="rect">
            <a:avLst/>
          </a:prstGeom>
        </p:spPr>
        <p:txBody>
          <a:bodyPr wrap="square">
            <a:spAutoFit/>
          </a:bodyPr>
          <a:lstStyle/>
          <a:p>
            <a:pPr algn="l" eaLnBrk="0" hangingPunct="0">
              <a:lnSpc>
                <a:spcPct val="125000"/>
              </a:lnSpc>
            </a:pPr>
            <a:r>
              <a:rPr lang="zh-CN" altLang="zh-CN" kern="100" dirty="0">
                <a:ea typeface="仿宋" panose="02010609060101010101" pitchFamily="49" charset="-122"/>
                <a:cs typeface="Times New Roman" panose="02020603050405020304" pitchFamily="18" charset="0"/>
              </a:rPr>
              <a:t>高斯面内包围的电量为</a:t>
            </a:r>
            <a:r>
              <a:rPr lang="en-US" altLang="zh-CN" kern="100" dirty="0" err="1">
                <a:ea typeface="仿宋" panose="02010609060101010101" pitchFamily="49" charset="-122"/>
                <a:cs typeface="Times New Roman" panose="02020603050405020304" pitchFamily="18" charset="0"/>
              </a:rPr>
              <a:t>σS</a:t>
            </a:r>
            <a:r>
              <a:rPr lang="zh-CN" altLang="zh-CN" kern="100" dirty="0">
                <a:ea typeface="仿宋" panose="02010609060101010101" pitchFamily="49" charset="-122"/>
                <a:cs typeface="Times New Roman" panose="02020603050405020304" pitchFamily="18" charset="0"/>
              </a:rPr>
              <a:t>，根据高斯定理</a:t>
            </a:r>
            <a:r>
              <a:rPr lang="zh-CN" altLang="zh-CN" kern="100" dirty="0" smtClean="0">
                <a:ea typeface="仿宋" panose="02010609060101010101" pitchFamily="49" charset="-122"/>
                <a:cs typeface="Times New Roman" panose="02020603050405020304" pitchFamily="18" charset="0"/>
              </a:rPr>
              <a:t>：</a:t>
            </a:r>
            <a:endParaRPr lang="zh-CN" altLang="zh-CN" kern="100" dirty="0">
              <a:ea typeface="仿宋" panose="02010609060101010101" pitchFamily="49"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3743908" y="4046339"/>
          <a:ext cx="1384304" cy="871599"/>
        </p:xfrm>
        <a:graphic>
          <a:graphicData uri="http://schemas.openxmlformats.org/presentationml/2006/ole">
            <mc:AlternateContent xmlns:mc="http://schemas.openxmlformats.org/markup-compatibility/2006">
              <mc:Choice xmlns:v="urn:schemas-microsoft-com:vml" Requires="v">
                <p:oleObj spid="_x0000_s79193" name="Equation" r:id="rId3" imgW="16459200" imgH="10363200" progId="Equation.DSMT4">
                  <p:embed/>
                </p:oleObj>
              </mc:Choice>
              <mc:Fallback>
                <p:oleObj name="Equation" r:id="rId3" imgW="16459200" imgH="10363200" progId="Equation.DSMT4">
                  <p:embed/>
                  <p:pic>
                    <p:nvPicPr>
                      <p:cNvPr id="0" name="图片 78950"/>
                      <p:cNvPicPr/>
                      <p:nvPr/>
                    </p:nvPicPr>
                    <p:blipFill>
                      <a:blip r:embed="rId4"/>
                      <a:stretch>
                        <a:fillRect/>
                      </a:stretch>
                    </p:blipFill>
                    <p:spPr>
                      <a:xfrm>
                        <a:off x="3743908" y="4046339"/>
                        <a:ext cx="1384304" cy="871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854880" y="5162463"/>
          <a:ext cx="1296144" cy="1002841"/>
        </p:xfrm>
        <a:graphic>
          <a:graphicData uri="http://schemas.openxmlformats.org/presentationml/2006/ole">
            <mc:AlternateContent xmlns:mc="http://schemas.openxmlformats.org/markup-compatibility/2006">
              <mc:Choice xmlns:v="urn:schemas-microsoft-com:vml" Requires="v">
                <p:oleObj spid="_x0000_s79194" name="Equation" r:id="rId5" imgW="13106400" imgH="10363200" progId="Equation.DSMT4">
                  <p:embed/>
                </p:oleObj>
              </mc:Choice>
              <mc:Fallback>
                <p:oleObj name="Equation" r:id="rId5" imgW="13106400" imgH="10363200" progId="Equation.DSMT4">
                  <p:embed/>
                  <p:pic>
                    <p:nvPicPr>
                      <p:cNvPr id="0" name="图片 78951"/>
                      <p:cNvPicPr/>
                      <p:nvPr/>
                    </p:nvPicPr>
                    <p:blipFill>
                      <a:blip r:embed="rId6"/>
                      <a:stretch>
                        <a:fillRect/>
                      </a:stretch>
                    </p:blipFill>
                    <p:spPr>
                      <a:xfrm>
                        <a:off x="3854880" y="5162463"/>
                        <a:ext cx="1296144" cy="1002841"/>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03648" y="1486865"/>
          <a:ext cx="5683402" cy="1066422"/>
        </p:xfrm>
        <a:graphic>
          <a:graphicData uri="http://schemas.openxmlformats.org/presentationml/2006/ole">
            <mc:AlternateContent xmlns:mc="http://schemas.openxmlformats.org/markup-compatibility/2006">
              <mc:Choice xmlns:v="urn:schemas-microsoft-com:vml" Requires="v">
                <p:oleObj spid="_x0000_s79195" name="Equation" r:id="rId7" imgW="3111500" imgH="584200" progId="Equation.DSMT4">
                  <p:embed/>
                </p:oleObj>
              </mc:Choice>
              <mc:Fallback>
                <p:oleObj name="Equation" r:id="rId7" imgW="3111500" imgH="584200" progId="Equation.DSMT4">
                  <p:embed/>
                  <p:pic>
                    <p:nvPicPr>
                      <p:cNvPr id="0" name="图片 789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1486865"/>
                        <a:ext cx="5683402" cy="1066422"/>
                      </a:xfrm>
                      <a:prstGeom prst="rect">
                        <a:avLst/>
                      </a:prstGeom>
                      <a:noFill/>
                    </p:spPr>
                  </p:pic>
                </p:oleObj>
              </mc:Fallback>
            </mc:AlternateContent>
          </a:graphicData>
        </a:graphic>
      </p:graphicFrame>
      <p:sp>
        <p:nvSpPr>
          <p:cNvPr id="4" name="矩形 3"/>
          <p:cNvSpPr/>
          <p:nvPr/>
        </p:nvSpPr>
        <p:spPr>
          <a:xfrm>
            <a:off x="1259632" y="223263"/>
            <a:ext cx="6858000" cy="1015663"/>
          </a:xfrm>
          <a:prstGeom prst="rect">
            <a:avLst/>
          </a:prstGeom>
        </p:spPr>
        <p:txBody>
          <a:bodyPr wrap="square">
            <a:spAutoFit/>
          </a:bodyPr>
          <a:lstStyle/>
          <a:p>
            <a:pPr algn="l" eaLnBrk="0" hangingPunct="0">
              <a:lnSpc>
                <a:spcPct val="125000"/>
              </a:lnSpc>
            </a:pPr>
            <a:endParaRPr lang="zh-CN" altLang="zh-CN" kern="100" dirty="0">
              <a:ea typeface="仿宋" panose="02010609060101010101" pitchFamily="49" charset="-122"/>
              <a:cs typeface="Times New Roman" panose="02020603050405020304" pitchFamily="18" charset="0"/>
            </a:endParaRPr>
          </a:p>
          <a:p>
            <a:pPr algn="l" eaLnBrk="0" hangingPunct="0">
              <a:lnSpc>
                <a:spcPct val="125000"/>
              </a:lnSpc>
            </a:pPr>
            <a:r>
              <a:rPr lang="zh-CN" altLang="zh-CN" kern="100" dirty="0" smtClean="0">
                <a:ea typeface="仿宋" panose="02010609060101010101" pitchFamily="49" charset="-122"/>
                <a:cs typeface="Times New Roman" panose="02020603050405020304" pitchFamily="18" charset="0"/>
              </a:rPr>
              <a:t>穿过</a:t>
            </a:r>
            <a:r>
              <a:rPr lang="zh-CN" altLang="zh-CN" kern="100" dirty="0">
                <a:ea typeface="仿宋" panose="02010609060101010101" pitchFamily="49" charset="-122"/>
                <a:cs typeface="Times New Roman" panose="02020603050405020304" pitchFamily="18" charset="0"/>
              </a:rPr>
              <a:t>整个高斯面的电通量为：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104</a:t>
            </a:fld>
            <a:endParaRPr lang="en-US" altLang="zh-CN"/>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719572" y="1232756"/>
                <a:ext cx="7315200" cy="2143125"/>
              </a:xfrm>
              <a:prstGeom prst="rect">
                <a:avLst/>
              </a:prstGeom>
              <a:noFill/>
            </p:spPr>
            <p:txBody>
              <a:bodyPr vert="horz" wrap="square" rtlCol="0" anchor="ctr" anchorCtr="0">
                <a:noAutofit/>
              </a:bodyPr>
              <a:lstStyle/>
              <a:p>
                <a:pPr algn="l">
                  <a:lnSpc>
                    <a:spcPct val="125000"/>
                  </a:lnSpc>
                </a:pPr>
                <a:r>
                  <a:rPr lang="zh-CN" altLang="zh-CN" sz="2800" b="1" dirty="0" smtClean="0">
                    <a:latin typeface="仿宋" panose="02010609060101010101" pitchFamily="49" charset="-122"/>
                    <a:ea typeface="仿宋" panose="02010609060101010101" pitchFamily="49" charset="-122"/>
                  </a:rPr>
                  <a:t>例题</a:t>
                </a:r>
                <a:r>
                  <a:rPr lang="zh-CN" altLang="en-US" sz="2800" b="1" dirty="0" smtClean="0">
                    <a:latin typeface="仿宋" panose="02010609060101010101" pitchFamily="49" charset="-122"/>
                    <a:ea typeface="仿宋" panose="02010609060101010101" pitchFamily="49" charset="-122"/>
                  </a:rPr>
                  <a:t>：</a:t>
                </a:r>
                <a:r>
                  <a:rPr lang="zh-CN" altLang="en-US" sz="2800" kern="100" dirty="0">
                    <a:ea typeface="仿宋" panose="02010609060101010101" pitchFamily="49" charset="-122"/>
                    <a:cs typeface="Times New Roman" panose="02020603050405020304" pitchFamily="18" charset="0"/>
                  </a:rPr>
                  <a:t>半径分别为</a:t>
                </a:r>
                <a:r>
                  <a:rPr lang="en-US" altLang="zh-CN" sz="2800" kern="100" dirty="0">
                    <a:ea typeface="仿宋" panose="02010609060101010101" pitchFamily="49" charset="-122"/>
                    <a:cs typeface="Times New Roman" panose="02020603050405020304" pitchFamily="18" charset="0"/>
                  </a:rPr>
                  <a:t>R</a:t>
                </a:r>
                <a:r>
                  <a:rPr lang="zh-CN" altLang="en-US" sz="2800" kern="100" dirty="0">
                    <a:ea typeface="仿宋" panose="02010609060101010101" pitchFamily="49" charset="-122"/>
                    <a:cs typeface="Times New Roman" panose="02020603050405020304" pitchFamily="18" charset="0"/>
                  </a:rPr>
                  <a:t>，</a:t>
                </a:r>
                <a:r>
                  <a:rPr lang="en-US" altLang="zh-CN" sz="2800" kern="100" dirty="0">
                    <a:ea typeface="仿宋" panose="02010609060101010101" pitchFamily="49" charset="-122"/>
                    <a:cs typeface="Times New Roman" panose="02020603050405020304" pitchFamily="18" charset="0"/>
                  </a:rPr>
                  <a:t>r</a:t>
                </a:r>
                <a:r>
                  <a:rPr lang="zh-CN" altLang="en-US" sz="2800" kern="100" dirty="0">
                    <a:ea typeface="仿宋" panose="02010609060101010101" pitchFamily="49" charset="-122"/>
                    <a:cs typeface="Times New Roman" panose="02020603050405020304" pitchFamily="18" charset="0"/>
                  </a:rPr>
                  <a:t>的两球均匀带电，且相交，体电荷密度分别为</a:t>
                </a:r>
                <a14:m>
                  <m:oMath xmlns:m="http://schemas.openxmlformats.org/officeDocument/2006/math">
                    <m:r>
                      <a:rPr lang="zh-CN" altLang="en-US" sz="2800" kern="100">
                        <a:latin typeface="Cambria Math" panose="02040503050406030204" pitchFamily="18" charset="0"/>
                        <a:ea typeface="仿宋" panose="02010609060101010101" pitchFamily="49" charset="-122"/>
                        <a:cs typeface="Times New Roman" panose="02020603050405020304" pitchFamily="18" charset="0"/>
                      </a:rPr>
                      <m:t>𝜌</m:t>
                    </m:r>
                    <m:r>
                      <a:rPr lang="zh-CN" altLang="en-US" sz="2800" kern="100">
                        <a:latin typeface="Cambria Math" panose="02040503050406030204" pitchFamily="18" charset="0"/>
                        <a:ea typeface="仿宋" panose="02010609060101010101" pitchFamily="49" charset="-122"/>
                        <a:cs typeface="Times New Roman" panose="02020603050405020304" pitchFamily="18" charset="0"/>
                      </a:rPr>
                      <m:t>和</m:t>
                    </m:r>
                    <m:r>
                      <a:rPr lang="en-US" altLang="zh-CN" sz="2800" kern="100">
                        <a:latin typeface="Cambria Math" panose="02040503050406030204" pitchFamily="18" charset="0"/>
                        <a:ea typeface="仿宋" panose="02010609060101010101" pitchFamily="49" charset="-122"/>
                        <a:cs typeface="Times New Roman" panose="02020603050405020304" pitchFamily="18" charset="0"/>
                      </a:rPr>
                      <m:t>−</m:t>
                    </m:r>
                    <m:r>
                      <a:rPr lang="zh-CN" altLang="en-US" sz="2800" kern="100">
                        <a:latin typeface="Cambria Math" panose="02040503050406030204" pitchFamily="18" charset="0"/>
                        <a:ea typeface="仿宋" panose="02010609060101010101" pitchFamily="49" charset="-122"/>
                        <a:cs typeface="Times New Roman" panose="02020603050405020304" pitchFamily="18" charset="0"/>
                      </a:rPr>
                      <m:t>𝜌</m:t>
                    </m:r>
                  </m:oMath>
                </a14:m>
                <a:r>
                  <a:rPr lang="zh-CN" altLang="en-US" sz="2800" kern="100" dirty="0">
                    <a:ea typeface="仿宋" panose="02010609060101010101" pitchFamily="49" charset="-122"/>
                    <a:cs typeface="Times New Roman" panose="02020603050405020304" pitchFamily="18" charset="0"/>
                  </a:rPr>
                  <a:t>。两球相距为</a:t>
                </a:r>
                <a:r>
                  <a:rPr lang="en-US" altLang="zh-CN" sz="2800" kern="100" dirty="0">
                    <a:ea typeface="仿宋" panose="02010609060101010101" pitchFamily="49" charset="-122"/>
                    <a:cs typeface="Times New Roman" panose="02020603050405020304" pitchFamily="18" charset="0"/>
                  </a:rPr>
                  <a:t>a , a&lt; </a:t>
                </a:r>
                <a:r>
                  <a:rPr lang="en-US" altLang="zh-CN" sz="2800" kern="100" dirty="0" err="1">
                    <a:ea typeface="仿宋" panose="02010609060101010101" pitchFamily="49" charset="-122"/>
                    <a:cs typeface="Times New Roman" panose="02020603050405020304" pitchFamily="18" charset="0"/>
                  </a:rPr>
                  <a:t>R+r</a:t>
                </a:r>
                <a:r>
                  <a:rPr lang="en-US" altLang="zh-CN" sz="2800" kern="100" dirty="0">
                    <a:ea typeface="仿宋" panose="02010609060101010101" pitchFamily="49" charset="-122"/>
                    <a:cs typeface="Times New Roman" panose="02020603050405020304" pitchFamily="18" charset="0"/>
                  </a:rPr>
                  <a:t>,</a:t>
                </a:r>
                <a:r>
                  <a:rPr lang="zh-CN" altLang="en-US" sz="2800" kern="100" dirty="0">
                    <a:ea typeface="仿宋" panose="02010609060101010101" pitchFamily="49" charset="-122"/>
                    <a:cs typeface="Times New Roman" panose="02020603050405020304" pitchFamily="18" charset="0"/>
                  </a:rPr>
                  <a:t>求两球面相交处</a:t>
                </a:r>
                <a:r>
                  <a:rPr lang="en-US" altLang="zh-CN" sz="2800" kern="100" dirty="0">
                    <a:ea typeface="仿宋" panose="02010609060101010101" pitchFamily="49" charset="-122"/>
                    <a:cs typeface="Times New Roman" panose="02020603050405020304" pitchFamily="18" charset="0"/>
                  </a:rPr>
                  <a:t>P</a:t>
                </a:r>
                <a:r>
                  <a:rPr lang="zh-CN" altLang="en-US" sz="2800" kern="100" dirty="0">
                    <a:ea typeface="仿宋" panose="02010609060101010101" pitchFamily="49" charset="-122"/>
                    <a:cs typeface="Times New Roman" panose="02020603050405020304" pitchFamily="18" charset="0"/>
                  </a:rPr>
                  <a:t>的电场矢量。（两球相交部分的电荷体密度为</a:t>
                </a:r>
                <a:r>
                  <a:rPr lang="en-US" altLang="zh-CN" sz="2800" kern="100" dirty="0">
                    <a:ea typeface="仿宋" panose="02010609060101010101" pitchFamily="49" charset="-122"/>
                    <a:cs typeface="Times New Roman" panose="02020603050405020304" pitchFamily="18" charset="0"/>
                  </a:rPr>
                  <a:t>0</a:t>
                </a:r>
                <a:r>
                  <a:rPr lang="zh-CN" altLang="en-US" sz="2800" kern="100" dirty="0">
                    <a:ea typeface="仿宋" panose="02010609060101010101" pitchFamily="49" charset="-122"/>
                    <a:cs typeface="Times New Roman" panose="02020603050405020304" pitchFamily="18" charset="0"/>
                  </a:rPr>
                  <a:t>）</a:t>
                </a: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custDataLst>
                  <p:tags r:id="rId13"/>
                </p:custDataLst>
              </p:nvPr>
            </p:nvSpPr>
            <p:spPr>
              <a:xfrm>
                <a:off x="719572" y="1232756"/>
                <a:ext cx="7315200" cy="2143125"/>
              </a:xfrm>
              <a:prstGeom prst="rect">
                <a:avLst/>
              </a:prstGeom>
              <a:blipFill rotWithShape="0">
                <a:blip r:embed="rId14"/>
                <a:stretch>
                  <a:fillRect l="-1667" t="-15625" r="-4250"/>
                </a:stretch>
              </a:blipFill>
            </p:spPr>
            <p:txBody>
              <a:bodyPr/>
              <a:lstStyle/>
              <a:p>
                <a:r>
                  <a:rPr lang="zh-CN" altLang="en-US">
                    <a:noFill/>
                  </a:rPr>
                  <a:t> </a:t>
                </a:r>
              </a:p>
            </p:txBody>
          </p:sp>
        </mc:Fallback>
      </mc:AlternateContent>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6048164" y="2924944"/>
            <a:ext cx="2703786" cy="1800200"/>
            <a:chOff x="5868144" y="2060848"/>
            <a:chExt cx="2703786" cy="1800200"/>
          </a:xfrm>
        </p:grpSpPr>
        <p:sp>
          <p:nvSpPr>
            <p:cNvPr id="13" name="Oval 7"/>
            <p:cNvSpPr>
              <a:spLocks noChangeArrowheads="1"/>
            </p:cNvSpPr>
            <p:nvPr/>
          </p:nvSpPr>
          <p:spPr bwMode="auto">
            <a:xfrm>
              <a:off x="5868144" y="2348880"/>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 name="Oval 7"/>
            <p:cNvSpPr>
              <a:spLocks noChangeArrowheads="1"/>
            </p:cNvSpPr>
            <p:nvPr/>
          </p:nvSpPr>
          <p:spPr bwMode="auto">
            <a:xfrm>
              <a:off x="7020272" y="2348880"/>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ndParaRPr>
            </a:p>
          </p:txBody>
        </p:sp>
        <p:cxnSp>
          <p:nvCxnSpPr>
            <p:cNvPr id="15" name="直接箭头连接符 14"/>
            <p:cNvCxnSpPr>
              <a:endCxn id="14" idx="1"/>
            </p:cNvCxnSpPr>
            <p:nvPr/>
          </p:nvCxnSpPr>
          <p:spPr>
            <a:xfrm flipV="1">
              <a:off x="6643973" y="2559787"/>
              <a:ext cx="603534" cy="509173"/>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6" name="直接箭头连接符 15"/>
            <p:cNvCxnSpPr>
              <a:endCxn id="13" idx="7"/>
            </p:cNvCxnSpPr>
            <p:nvPr/>
          </p:nvCxnSpPr>
          <p:spPr>
            <a:xfrm flipH="1" flipV="1">
              <a:off x="7192567" y="2559787"/>
              <a:ext cx="603534" cy="509173"/>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7" name="直接箭头连接符 16"/>
            <p:cNvCxnSpPr/>
            <p:nvPr/>
          </p:nvCxnSpPr>
          <p:spPr>
            <a:xfrm flipH="1">
              <a:off x="6369676" y="3068960"/>
              <a:ext cx="274297" cy="72008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8" name="直接箭头连接符 17"/>
            <p:cNvCxnSpPr/>
            <p:nvPr/>
          </p:nvCxnSpPr>
          <p:spPr>
            <a:xfrm>
              <a:off x="7809853" y="3068960"/>
              <a:ext cx="187173" cy="72879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9" name="TextBox 44"/>
            <p:cNvSpPr txBox="1"/>
            <p:nvPr/>
          </p:nvSpPr>
          <p:spPr>
            <a:xfrm>
              <a:off x="6412850" y="3276273"/>
              <a:ext cx="332068"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R</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p:sp>
          <p:nvSpPr>
            <p:cNvPr id="20" name="TextBox 46"/>
            <p:cNvSpPr txBox="1"/>
            <p:nvPr/>
          </p:nvSpPr>
          <p:spPr>
            <a:xfrm>
              <a:off x="7582770" y="3212977"/>
              <a:ext cx="378252"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r</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21" name="TextBox 47"/>
                <p:cNvSpPr txBox="1"/>
                <p:nvPr/>
              </p:nvSpPr>
              <p:spPr>
                <a:xfrm>
                  <a:off x="6300193" y="2348880"/>
                  <a:ext cx="388012"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0" cap="none" spc="0" normalizeH="0" baseline="0" noProof="0" smtClean="0">
                            <a:ln>
                              <a:noFill/>
                            </a:ln>
                            <a:solidFill>
                              <a:prstClr val="black"/>
                            </a:solidFill>
                            <a:effectLst/>
                            <a:uLnTx/>
                            <a:uFillTx/>
                            <a:latin typeface="Cambria Math"/>
                          </a:rPr>
                          <m:t>𝜌</m:t>
                        </m:r>
                      </m:oMath>
                    </m:oMathPara>
                  </a14:m>
                  <a:endParaRPr kumimoji="0" lang="zh-CN" altLang="en-US" sz="1800" b="0" i="0" u="none" strike="noStrike" kern="0" cap="none" spc="0" normalizeH="0" baseline="0" noProof="0" dirty="0" smtClean="0">
                    <a:ln>
                      <a:noFill/>
                    </a:ln>
                    <a:solidFill>
                      <a:prstClr val="black"/>
                    </a:solidFill>
                    <a:effectLst/>
                    <a:uLnTx/>
                    <a:uFillTx/>
                    <a:latin typeface="Calibri"/>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300193" y="2348880"/>
                  <a:ext cx="388012" cy="584775"/>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TextBox 48"/>
                <p:cNvSpPr txBox="1"/>
                <p:nvPr/>
              </p:nvSpPr>
              <p:spPr>
                <a:xfrm>
                  <a:off x="7794148" y="2348882"/>
                  <a:ext cx="450260"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0" cap="none" spc="0" normalizeH="0" baseline="0" noProof="0" smtClean="0">
                            <a:ln>
                              <a:noFill/>
                            </a:ln>
                            <a:solidFill>
                              <a:prstClr val="black"/>
                            </a:solidFill>
                            <a:effectLst/>
                            <a:uLnTx/>
                            <a:uFillTx/>
                            <a:latin typeface="Cambria Math"/>
                          </a:rPr>
                          <m:t>−</m:t>
                        </m:r>
                        <m:r>
                          <a:rPr kumimoji="0" lang="zh-CN" altLang="en-US" sz="3200" b="0" i="1" u="none" strike="noStrike" kern="0" cap="none" spc="0" normalizeH="0" baseline="0" noProof="0" smtClean="0">
                            <a:ln>
                              <a:noFill/>
                            </a:ln>
                            <a:solidFill>
                              <a:prstClr val="black"/>
                            </a:solidFill>
                            <a:effectLst/>
                            <a:uLnTx/>
                            <a:uFillTx/>
                            <a:latin typeface="Cambria Math"/>
                          </a:rPr>
                          <m:t>𝜌</m:t>
                        </m:r>
                      </m:oMath>
                    </m:oMathPara>
                  </a14:m>
                  <a:endParaRPr kumimoji="0" lang="zh-CN" altLang="en-US" sz="1800" b="0" i="0" u="none" strike="noStrike" kern="0" cap="none" spc="0" normalizeH="0" baseline="0" noProof="0" dirty="0" smtClean="0">
                    <a:ln>
                      <a:noFill/>
                    </a:ln>
                    <a:solidFill>
                      <a:prstClr val="black"/>
                    </a:solidFill>
                    <a:effectLst/>
                    <a:uLnTx/>
                    <a:uFillTx/>
                    <a:latin typeface="Calibri"/>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7794148" y="2348882"/>
                  <a:ext cx="450260" cy="584775"/>
                </a:xfrm>
                <a:prstGeom prst="rect">
                  <a:avLst/>
                </a:prstGeom>
                <a:blipFill rotWithShape="1">
                  <a:blip r:embed="rId16"/>
                  <a:stretch>
                    <a:fillRect r="-35616"/>
                  </a:stretch>
                </a:blipFill>
              </p:spPr>
              <p:txBody>
                <a:bodyPr/>
                <a:lstStyle/>
                <a:p>
                  <a:r>
                    <a:rPr lang="zh-CN" altLang="en-US">
                      <a:noFill/>
                    </a:rPr>
                    <a:t> </a:t>
                  </a:r>
                  <a:endParaRPr lang="zh-CN" altLang="en-US">
                    <a:noFill/>
                  </a:endParaRPr>
                </a:p>
              </p:txBody>
            </p:sp>
          </mc:Fallback>
        </mc:AlternateContent>
        <p:sp>
          <p:nvSpPr>
            <p:cNvPr id="23" name="TextBox 50"/>
            <p:cNvSpPr txBox="1"/>
            <p:nvPr/>
          </p:nvSpPr>
          <p:spPr>
            <a:xfrm>
              <a:off x="6452593" y="2501282"/>
              <a:ext cx="235612"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 name="TextBox 51"/>
            <p:cNvSpPr txBox="1"/>
            <p:nvPr/>
          </p:nvSpPr>
          <p:spPr>
            <a:xfrm>
              <a:off x="7020272" y="2060848"/>
              <a:ext cx="474061"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P</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mc:AlternateContent xmlns:mc="http://schemas.openxmlformats.org/markup-compatibility/2006" xmlns:a14="http://schemas.microsoft.com/office/drawing/2010/main">
          <mc:Choice Requires="a14">
            <p:graphicFrame>
              <p:nvGraphicFramePr>
                <p:cNvPr id="25" name="对象 24"/>
                <p:cNvGraphicFramePr>
                  <a:graphicFrameLocks noChangeAspect="1"/>
                </p:cNvGraphicFramePr>
                <p:nvPr/>
              </p:nvGraphicFramePr>
              <p:xfrm>
                <a:off x="6324583" y="2878951"/>
                <a:ext cx="303660" cy="334026"/>
              </p:xfrm>
              <a:graphic>
                <a:graphicData uri="http://schemas.openxmlformats.org/presentationml/2006/ole">
                  <mc:AlternateContent>
                    <mc:Choice xmlns:v="urn:schemas-microsoft-com:vml" Requires="v">
                      <p:oleObj spid="_x0000_s89309" name="公式" r:id="rId17" imgW="3048000" imgH="3352800" progId="Equation.3">
                        <p:embed/>
                      </p:oleObj>
                    </mc:Choice>
                    <mc:Fallback>
                      <p:oleObj name="公式" r:id="rId17" imgW="3048000" imgH="3352800" progId="Equation.3">
                        <p:embed/>
                        <p:pic>
                          <p:nvPicPr>
                            <p:cNvPr id="0" name=""/>
                            <p:cNvPicPr/>
                            <p:nvPr/>
                          </p:nvPicPr>
                          <p:blipFill>
                            <a:blip r:embed="rId18"/>
                            <a:stretch>
                              <a:fillRect/>
                            </a:stretch>
                          </p:blipFill>
                          <p:spPr>
                            <a:xfrm>
                              <a:off x="6324583" y="2878951"/>
                              <a:ext cx="303660" cy="334026"/>
                            </a:xfrm>
                            <a:prstGeom prst="rect">
                              <a:avLst/>
                            </a:prstGeom>
                          </p:spPr>
                        </p:pic>
                      </p:oleObj>
                    </mc:Fallback>
                  </mc:AlternateContent>
                </a:graphicData>
              </a:graphic>
            </p:graphicFrame>
          </mc:Choice>
          <mc:Fallback xmlns="">
            <p:graphicFrame>
              <p:nvGraphicFramePr>
                <p:cNvPr id="25" name="对象 24"/>
                <p:cNvGraphicFramePr>
                  <a:graphicFrameLocks noChangeAspect="1"/>
                </p:cNvGraphicFramePr>
                <p:nvPr/>
              </p:nvGraphicFramePr>
              <p:xfrm>
                <a:off x="6324583" y="2878951"/>
                <a:ext cx="303660" cy="334026"/>
              </p:xfrm>
              <a:graphic>
                <a:graphicData uri="http://schemas.openxmlformats.org/presentationml/2006/ole">
                  <mc:AlternateContent>
                    <mc:Choice xmlns:v="urn:schemas-microsoft-com:vml" Requires="v">
                      <p:oleObj spid="_x0000_s89117" name="公式" r:id="rId19" imgW="3048000" imgH="3352800" progId="Equation.3">
                        <p:embed/>
                      </p:oleObj>
                    </mc:Choice>
                    <mc:Fallback>
                      <p:oleObj name="公式" r:id="rId19" imgW="3048000" imgH="3352800" progId="Equation.3">
                        <p:embed/>
                        <p:pic>
                          <p:nvPicPr>
                            <p:cNvPr id="0" name=""/>
                            <p:cNvPicPr/>
                            <p:nvPr/>
                          </p:nvPicPr>
                          <p:blipFill>
                            <a:blip r:embed="rId20"/>
                            <a:stretch>
                              <a:fillRect/>
                            </a:stretch>
                          </p:blipFill>
                          <p:spPr>
                            <a:xfrm>
                              <a:off x="6324583" y="2878951"/>
                              <a:ext cx="303660" cy="33402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6" name="对象 25"/>
                <p:cNvGraphicFramePr>
                  <a:graphicFrameLocks noChangeAspect="1"/>
                </p:cNvGraphicFramePr>
                <p:nvPr/>
              </p:nvGraphicFramePr>
              <p:xfrm>
                <a:off x="7851587" y="2905708"/>
                <a:ext cx="392821" cy="458292"/>
              </p:xfrm>
              <a:graphic>
                <a:graphicData uri="http://schemas.openxmlformats.org/presentationml/2006/ole">
                  <mc:AlternateContent>
                    <mc:Choice xmlns:v="urn:schemas-microsoft-com:vml" Requires="v">
                      <p:oleObj spid="_x0000_s89310" name="公式" r:id="rId21" imgW="3048000" imgH="3352800" progId="Equation.3">
                        <p:embed/>
                      </p:oleObj>
                    </mc:Choice>
                    <mc:Fallback>
                      <p:oleObj name="公式" r:id="rId21" imgW="3048000" imgH="3352800" progId="Equation.3">
                        <p:embed/>
                        <p:pic>
                          <p:nvPicPr>
                            <p:cNvPr id="0" name=""/>
                            <p:cNvPicPr/>
                            <p:nvPr/>
                          </p:nvPicPr>
                          <p:blipFill>
                            <a:blip r:embed="rId20"/>
                            <a:stretch>
                              <a:fillRect/>
                            </a:stretch>
                          </p:blipFill>
                          <p:spPr>
                            <a:xfrm>
                              <a:off x="7851587" y="2905708"/>
                              <a:ext cx="392821" cy="458292"/>
                            </a:xfrm>
                            <a:prstGeom prst="rect">
                              <a:avLst/>
                            </a:prstGeom>
                          </p:spPr>
                        </p:pic>
                      </p:oleObj>
                    </mc:Fallback>
                  </mc:AlternateContent>
                </a:graphicData>
              </a:graphic>
            </p:graphicFrame>
          </mc:Choice>
          <mc:Fallback xmlns="">
            <p:graphicFrame>
              <p:nvGraphicFramePr>
                <p:cNvPr id="26" name="对象 25"/>
                <p:cNvGraphicFramePr>
                  <a:graphicFrameLocks noChangeAspect="1"/>
                </p:cNvGraphicFramePr>
                <p:nvPr/>
              </p:nvGraphicFramePr>
              <p:xfrm>
                <a:off x="7851587" y="2905708"/>
                <a:ext cx="392821" cy="458292"/>
              </p:xfrm>
              <a:graphic>
                <a:graphicData uri="http://schemas.openxmlformats.org/presentationml/2006/ole">
                  <mc:AlternateContent>
                    <mc:Choice xmlns:v="urn:schemas-microsoft-com:vml" Requires="v">
                      <p:oleObj spid="_x0000_s89118" name="公式" r:id="rId22" imgW="3048000" imgH="3352800" progId="Equation.3">
                        <p:embed/>
                      </p:oleObj>
                    </mc:Choice>
                    <mc:Fallback>
                      <p:oleObj name="公式" r:id="rId22" imgW="3048000" imgH="3352800" progId="Equation.3">
                        <p:embed/>
                        <p:pic>
                          <p:nvPicPr>
                            <p:cNvPr id="0" name=""/>
                            <p:cNvPicPr/>
                            <p:nvPr/>
                          </p:nvPicPr>
                          <p:blipFill>
                            <a:blip r:embed="rId20"/>
                            <a:stretch>
                              <a:fillRect/>
                            </a:stretch>
                          </p:blipFill>
                          <p:spPr>
                            <a:xfrm>
                              <a:off x="7851587" y="2905708"/>
                              <a:ext cx="392821" cy="458292"/>
                            </a:xfrm>
                            <a:prstGeom prst="rect">
                              <a:avLst/>
                            </a:prstGeom>
                          </p:spPr>
                        </p:pic>
                      </p:oleObj>
                    </mc:Fallback>
                  </mc:AlternateContent>
                </a:graphicData>
              </a:graphic>
            </p:graphicFrame>
          </mc:Fallback>
        </mc:AlternateContent>
        <p:cxnSp>
          <p:nvCxnSpPr>
            <p:cNvPr id="27" name="直接连接符 26"/>
            <p:cNvCxnSpPr/>
            <p:nvPr/>
          </p:nvCxnSpPr>
          <p:spPr>
            <a:xfrm>
              <a:off x="6643973" y="3068960"/>
              <a:ext cx="1152128" cy="0"/>
            </a:xfrm>
            <a:prstGeom prst="line">
              <a:avLst/>
            </a:prstGeom>
            <a:noFill/>
            <a:ln w="19050" cap="flat" cmpd="sng" algn="ctr">
              <a:solidFill>
                <a:srgbClr val="4F81BD">
                  <a:shade val="95000"/>
                  <a:satMod val="105000"/>
                </a:srgbClr>
              </a:solidFill>
              <a:prstDash val="solid"/>
            </a:ln>
            <a:effectLst/>
          </p:spPr>
        </p:cxnSp>
        <mc:AlternateContent xmlns:mc="http://schemas.openxmlformats.org/markup-compatibility/2006" xmlns:a14="http://schemas.microsoft.com/office/drawing/2010/main">
          <mc:Choice Requires="a14">
            <p:graphicFrame>
              <p:nvGraphicFramePr>
                <p:cNvPr id="28" name="对象 27"/>
                <p:cNvGraphicFramePr>
                  <a:graphicFrameLocks noChangeAspect="1"/>
                </p:cNvGraphicFramePr>
                <p:nvPr/>
              </p:nvGraphicFramePr>
              <p:xfrm>
                <a:off x="7054874" y="3032633"/>
                <a:ext cx="325438" cy="360363"/>
              </p:xfrm>
              <a:graphic>
                <a:graphicData uri="http://schemas.openxmlformats.org/presentationml/2006/ole">
                  <mc:AlternateContent>
                    <mc:Choice xmlns:v="urn:schemas-microsoft-com:vml" Requires="v">
                      <p:oleObj spid="_x0000_s89311" name="Equation" r:id="rId23" imgW="3048000" imgH="3352800" progId="Equation.DSMT4">
                        <p:embed/>
                      </p:oleObj>
                    </mc:Choice>
                    <mc:Fallback>
                      <p:oleObj name="Equation" r:id="rId23" imgW="3048000" imgH="3352800" progId="Equation.DSMT4">
                        <p:embed/>
                        <p:pic>
                          <p:nvPicPr>
                            <p:cNvPr id="0" name=""/>
                            <p:cNvPicPr>
                              <a:picLocks noChangeAspect="1" noChangeArrowheads="1"/>
                            </p:cNvPicPr>
                            <p:nvPr/>
                          </p:nvPicPr>
                          <p:blipFill>
                            <a:blip r:embed="rId20"/>
                            <a:srcRect/>
                            <a:stretch>
                              <a:fillRect/>
                            </a:stretch>
                          </p:blipFill>
                          <p:spPr bwMode="auto">
                            <a:xfrm>
                              <a:off x="7054874" y="3032633"/>
                              <a:ext cx="325438" cy="360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8" name="对象 27"/>
                <p:cNvGraphicFramePr>
                  <a:graphicFrameLocks noChangeAspect="1"/>
                </p:cNvGraphicFramePr>
                <p:nvPr/>
              </p:nvGraphicFramePr>
              <p:xfrm>
                <a:off x="7054874" y="3032633"/>
                <a:ext cx="325438" cy="360363"/>
              </p:xfrm>
              <a:graphic>
                <a:graphicData uri="http://schemas.openxmlformats.org/presentationml/2006/ole">
                  <mc:AlternateContent>
                    <mc:Choice xmlns:v="urn:schemas-microsoft-com:vml" Requires="v">
                      <p:oleObj spid="_x0000_s89119" name="Equation" r:id="rId24" imgW="3048000" imgH="3352800" progId="Equation.DSMT4">
                        <p:embed/>
                      </p:oleObj>
                    </mc:Choice>
                    <mc:Fallback>
                      <p:oleObj name="Equation" r:id="rId24" imgW="3048000" imgH="3352800" progId="Equation.DSMT4">
                        <p:embed/>
                        <p:pic>
                          <p:nvPicPr>
                            <p:cNvPr id="0" name=""/>
                            <p:cNvPicPr>
                              <a:picLocks noChangeAspect="1" noChangeArrowheads="1"/>
                            </p:cNvPicPr>
                            <p:nvPr/>
                          </p:nvPicPr>
                          <p:blipFill>
                            <a:blip r:embed="rId20"/>
                            <a:srcRect/>
                            <a:stretch>
                              <a:fillRect/>
                            </a:stretch>
                          </p:blipFill>
                          <p:spPr bwMode="auto">
                            <a:xfrm>
                              <a:off x="7054874" y="3032633"/>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sp>
        <p:nvSpPr>
          <p:cNvPr id="29" name="矩形 28"/>
          <p:cNvSpPr/>
          <p:nvPr/>
        </p:nvSpPr>
        <p:spPr>
          <a:xfrm>
            <a:off x="550966" y="3090024"/>
            <a:ext cx="5820474" cy="3416320"/>
          </a:xfrm>
          <a:prstGeom prst="rect">
            <a:avLst/>
          </a:prstGeom>
        </p:spPr>
        <p:txBody>
          <a:bodyPr wrap="square">
            <a:spAutoFit/>
          </a:bodyPr>
          <a:lstStyle/>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解：</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）对称性不好，可以利用</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           高斯定律及电场叠加原</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en-US" altLang="zh-CN" kern="100" dirty="0">
                <a:ea typeface="仿宋" panose="02010609060101010101" pitchFamily="49" charset="-122"/>
                <a:cs typeface="Times New Roman" panose="02020603050405020304" pitchFamily="18" charset="0"/>
              </a:rPr>
              <a:t>           </a:t>
            </a:r>
            <a:r>
              <a:rPr lang="zh-CN" altLang="en-US" kern="100" dirty="0">
                <a:ea typeface="仿宋" panose="02010609060101010101" pitchFamily="49" charset="-122"/>
                <a:cs typeface="Times New Roman" panose="02020603050405020304" pitchFamily="18" charset="0"/>
              </a:rPr>
              <a:t>理求得。</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2</a:t>
            </a:r>
            <a:r>
              <a:rPr lang="zh-CN" altLang="en-US" kern="100" dirty="0">
                <a:ea typeface="仿宋" panose="02010609060101010101" pitchFamily="49" charset="-122"/>
                <a:cs typeface="Times New Roman" panose="02020603050405020304" pitchFamily="18" charset="0"/>
              </a:rPr>
              <a:t>）先求单个球在</a:t>
            </a:r>
            <a:r>
              <a:rPr lang="en-US" altLang="zh-CN" kern="100" dirty="0">
                <a:ea typeface="仿宋" panose="02010609060101010101" pitchFamily="49" charset="-122"/>
                <a:cs typeface="Times New Roman" panose="02020603050405020304" pitchFamily="18" charset="0"/>
              </a:rPr>
              <a:t>P</a:t>
            </a:r>
            <a:r>
              <a:rPr lang="zh-CN" altLang="en-US" kern="100" dirty="0">
                <a:ea typeface="仿宋" panose="02010609060101010101" pitchFamily="49" charset="-122"/>
                <a:cs typeface="Times New Roman" panose="02020603050405020304" pitchFamily="18" charset="0"/>
              </a:rPr>
              <a:t>点产生的场强，然后叠加。  </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en-US" altLang="zh-CN" kern="100" dirty="0">
                <a:ea typeface="仿宋" panose="02010609060101010101" pitchFamily="49" charset="-122"/>
                <a:cs typeface="Times New Roman" panose="02020603050405020304" pitchFamily="18" charset="0"/>
              </a:rPr>
              <a:t>           </a:t>
            </a:r>
            <a:r>
              <a:rPr lang="zh-CN" altLang="en-US" kern="100" dirty="0">
                <a:ea typeface="仿宋" panose="02010609060101010101" pitchFamily="49" charset="-122"/>
                <a:cs typeface="Times New Roman" panose="02020603050405020304" pitchFamily="18" charset="0"/>
              </a:rPr>
              <a:t>可</a:t>
            </a:r>
            <a:r>
              <a:rPr lang="zh-CN" altLang="en-US" kern="100" dirty="0" smtClean="0">
                <a:ea typeface="仿宋" panose="02010609060101010101" pitchFamily="49" charset="-122"/>
                <a:cs typeface="Times New Roman" panose="02020603050405020304" pitchFamily="18" charset="0"/>
              </a:rPr>
              <a:t>利用均匀带电球体的场强计算结果</a:t>
            </a:r>
            <a:r>
              <a:rPr lang="zh-CN" altLang="en-US" kern="100" dirty="0">
                <a:ea typeface="仿宋" panose="02010609060101010101" pitchFamily="49" charset="-122"/>
                <a:cs typeface="Times New Roman" panose="02020603050405020304" pitchFamily="18" charset="0"/>
              </a:rPr>
              <a:t>。</a:t>
            </a:r>
            <a:endParaRPr lang="en-US" altLang="zh-CN" kern="100" dirty="0">
              <a:ea typeface="仿宋" panose="02010609060101010101" pitchFamily="49" charset="-122"/>
              <a:cs typeface="Times New Roman" panose="02020603050405020304" pitchFamily="18" charset="0"/>
            </a:endParaRPr>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63048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105</a:t>
            </a:fld>
            <a:endParaRPr lang="en-US" altLang="zh-CN"/>
          </a:p>
        </p:txBody>
      </p:sp>
      <p:sp>
        <p:nvSpPr>
          <p:cNvPr id="3" name="内容占位符 2"/>
          <p:cNvSpPr txBox="1">
            <a:spLocks/>
          </p:cNvSpPr>
          <p:nvPr/>
        </p:nvSpPr>
        <p:spPr>
          <a:xfrm>
            <a:off x="107504" y="728700"/>
            <a:ext cx="8856984" cy="5940660"/>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en-US" altLang="zh-CN" kern="0" dirty="0" smtClean="0">
                <a:solidFill>
                  <a:srgbClr val="C00000"/>
                </a:solidFill>
              </a:rPr>
              <a:t>       </a:t>
            </a:r>
            <a:endParaRPr lang="en-US" altLang="zh-CN" kern="0" dirty="0" smtClean="0"/>
          </a:p>
          <a:p>
            <a:pPr marL="0" indent="0">
              <a:buFontTx/>
              <a:buNone/>
            </a:pPr>
            <a:endParaRPr lang="en-US" altLang="zh-CN" kern="0" dirty="0">
              <a:solidFill>
                <a:prstClr val="black"/>
              </a:solidFill>
            </a:endParaRPr>
          </a:p>
          <a:p>
            <a:pPr marL="0" indent="0">
              <a:buFontTx/>
              <a:buNone/>
            </a:pPr>
            <a:endParaRPr lang="en-US" altLang="zh-CN" kern="0" dirty="0" smtClean="0"/>
          </a:p>
          <a:p>
            <a:pPr marL="0" indent="0">
              <a:buFontTx/>
              <a:buNone/>
            </a:pPr>
            <a:endParaRPr lang="zh-CN" altLang="en-US" kern="0" dirty="0"/>
          </a:p>
        </p:txBody>
      </p:sp>
      <p:graphicFrame>
        <p:nvGraphicFramePr>
          <p:cNvPr id="4" name="对象 3"/>
          <p:cNvGraphicFramePr>
            <a:graphicFrameLocks noChangeAspect="1"/>
          </p:cNvGraphicFramePr>
          <p:nvPr/>
        </p:nvGraphicFramePr>
        <p:xfrm>
          <a:off x="691939" y="4064788"/>
          <a:ext cx="7760345" cy="2139833"/>
        </p:xfrm>
        <a:graphic>
          <a:graphicData uri="http://schemas.openxmlformats.org/presentationml/2006/ole">
            <mc:AlternateContent xmlns:mc="http://schemas.openxmlformats.org/markup-compatibility/2006">
              <mc:Choice xmlns:v="urn:schemas-microsoft-com:vml" Requires="v">
                <p:oleObj spid="_x0000_s82370" name="Equation" r:id="rId3" imgW="77419200" imgH="21336000" progId="Equation.DSMT4">
                  <p:embed/>
                </p:oleObj>
              </mc:Choice>
              <mc:Fallback>
                <p:oleObj name="Equation" r:id="rId3" imgW="77419200" imgH="21336000" progId="Equation.DSMT4">
                  <p:embed/>
                  <p:pic>
                    <p:nvPicPr>
                      <p:cNvPr id="0" name="图片 81973"/>
                      <p:cNvPicPr/>
                      <p:nvPr/>
                    </p:nvPicPr>
                    <p:blipFill>
                      <a:blip r:embed="rId4"/>
                      <a:stretch>
                        <a:fillRect/>
                      </a:stretch>
                    </p:blipFill>
                    <p:spPr>
                      <a:xfrm>
                        <a:off x="691939" y="4064788"/>
                        <a:ext cx="7760345" cy="2139833"/>
                      </a:xfrm>
                      <a:prstGeom prst="rect">
                        <a:avLst/>
                      </a:prstGeom>
                    </p:spPr>
                  </p:pic>
                </p:oleObj>
              </mc:Fallback>
            </mc:AlternateContent>
          </a:graphicData>
        </a:graphic>
      </p:graphicFrame>
      <p:grpSp>
        <p:nvGrpSpPr>
          <p:cNvPr id="5" name="组合 4"/>
          <p:cNvGrpSpPr/>
          <p:nvPr/>
        </p:nvGrpSpPr>
        <p:grpSpPr>
          <a:xfrm>
            <a:off x="2807804" y="1900655"/>
            <a:ext cx="2703786" cy="1800200"/>
            <a:chOff x="2768314" y="1448780"/>
            <a:chExt cx="2703786" cy="1800200"/>
          </a:xfrm>
        </p:grpSpPr>
        <p:sp>
          <p:nvSpPr>
            <p:cNvPr id="6" name="Oval 7"/>
            <p:cNvSpPr>
              <a:spLocks noChangeArrowheads="1"/>
            </p:cNvSpPr>
            <p:nvPr/>
          </p:nvSpPr>
          <p:spPr bwMode="auto">
            <a:xfrm>
              <a:off x="2768314" y="1736812"/>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Oval 7"/>
            <p:cNvSpPr>
              <a:spLocks noChangeArrowheads="1"/>
            </p:cNvSpPr>
            <p:nvPr/>
          </p:nvSpPr>
          <p:spPr bwMode="auto">
            <a:xfrm>
              <a:off x="3920442" y="1736812"/>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cxnSp>
          <p:nvCxnSpPr>
            <p:cNvPr id="8" name="直接箭头连接符 7"/>
            <p:cNvCxnSpPr>
              <a:endCxn id="7" idx="1"/>
            </p:cNvCxnSpPr>
            <p:nvPr/>
          </p:nvCxnSpPr>
          <p:spPr>
            <a:xfrm flipV="1">
              <a:off x="3544143" y="1947719"/>
              <a:ext cx="603534" cy="509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直接箭头连接符 8"/>
            <p:cNvCxnSpPr>
              <a:endCxn id="6" idx="7"/>
            </p:cNvCxnSpPr>
            <p:nvPr/>
          </p:nvCxnSpPr>
          <p:spPr>
            <a:xfrm flipH="1" flipV="1">
              <a:off x="4092737" y="1947719"/>
              <a:ext cx="603534" cy="509173"/>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p:nvPr/>
          </p:nvCxnSpPr>
          <p:spPr>
            <a:xfrm flipH="1">
              <a:off x="3269846" y="2456892"/>
              <a:ext cx="274297" cy="72008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a:off x="4708863" y="2420888"/>
              <a:ext cx="187173" cy="72879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TextBox 30"/>
            <p:cNvSpPr txBox="1"/>
            <p:nvPr/>
          </p:nvSpPr>
          <p:spPr>
            <a:xfrm>
              <a:off x="3313020" y="2664205"/>
              <a:ext cx="332068"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p:sp>
          <p:nvSpPr>
            <p:cNvPr id="13" name="TextBox 32"/>
            <p:cNvSpPr txBox="1"/>
            <p:nvPr/>
          </p:nvSpPr>
          <p:spPr>
            <a:xfrm>
              <a:off x="4482940" y="2600909"/>
              <a:ext cx="378252"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mc:AlternateContent xmlns:mc="http://schemas.openxmlformats.org/markup-compatibility/2006" xmlns:a14="http://schemas.microsoft.com/office/drawing/2010/main">
          <mc:Choice Requires="a14">
            <p:sp>
              <p:nvSpPr>
                <p:cNvPr id="14" name="TextBox 34"/>
                <p:cNvSpPr txBox="1"/>
                <p:nvPr/>
              </p:nvSpPr>
              <p:spPr>
                <a:xfrm>
                  <a:off x="3200363" y="1736812"/>
                  <a:ext cx="3880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00363" y="1736812"/>
                  <a:ext cx="388012" cy="58477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TextBox 35"/>
                <p:cNvSpPr txBox="1"/>
                <p:nvPr/>
              </p:nvSpPr>
              <p:spPr>
                <a:xfrm>
                  <a:off x="4694318" y="1736814"/>
                  <a:ext cx="4502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a:rPr>
                          <m:t>−</m:t>
                        </m:r>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94318" y="1736814"/>
                  <a:ext cx="450260" cy="584775"/>
                </a:xfrm>
                <a:prstGeom prst="rect">
                  <a:avLst/>
                </a:prstGeom>
                <a:blipFill rotWithShape="1">
                  <a:blip r:embed="rId6"/>
                  <a:stretch>
                    <a:fillRect r="-35135"/>
                  </a:stretch>
                </a:blipFill>
              </p:spPr>
              <p:txBody>
                <a:bodyPr/>
                <a:lstStyle/>
                <a:p>
                  <a:r>
                    <a:rPr lang="zh-CN" altLang="en-US">
                      <a:noFill/>
                    </a:rPr>
                    <a:t> </a:t>
                  </a:r>
                  <a:endParaRPr lang="zh-CN" altLang="en-US">
                    <a:noFill/>
                  </a:endParaRPr>
                </a:p>
              </p:txBody>
            </p:sp>
          </mc:Fallback>
        </mc:AlternateContent>
        <p:sp>
          <p:nvSpPr>
            <p:cNvPr id="16" name="TextBox 36"/>
            <p:cNvSpPr txBox="1"/>
            <p:nvPr/>
          </p:nvSpPr>
          <p:spPr>
            <a:xfrm>
              <a:off x="3352763" y="1889214"/>
              <a:ext cx="235612" cy="369332"/>
            </a:xfrm>
            <a:prstGeom prst="rect">
              <a:avLst/>
            </a:prstGeom>
            <a:noFill/>
          </p:spPr>
          <p:txBody>
            <a:bodyPr wrap="square" rtlCol="0">
              <a:spAutoFit/>
            </a:bodyPr>
            <a:lstStyle/>
            <a:p>
              <a:endParaRPr lang="zh-CN" altLang="en-US" dirty="0">
                <a:solidFill>
                  <a:prstClr val="black"/>
                </a:solidFill>
              </a:endParaRPr>
            </a:p>
          </p:txBody>
        </p:sp>
        <p:sp>
          <p:nvSpPr>
            <p:cNvPr id="17" name="TextBox 37"/>
            <p:cNvSpPr txBox="1"/>
            <p:nvPr/>
          </p:nvSpPr>
          <p:spPr>
            <a:xfrm>
              <a:off x="3920442" y="1448780"/>
              <a:ext cx="474061" cy="584775"/>
            </a:xfrm>
            <a:prstGeom prst="rect">
              <a:avLst/>
            </a:prstGeom>
            <a:noFill/>
          </p:spPr>
          <p:txBody>
            <a:bodyPr wrap="square" rtlCol="0">
              <a:spAutoFit/>
            </a:bodyPr>
            <a:lstStyle/>
            <a:p>
              <a:r>
                <a:rPr lang="en-US" altLang="zh-CN" sz="3200" dirty="0">
                  <a:solidFill>
                    <a:prstClr val="black"/>
                  </a:solidFill>
                </a:rPr>
                <a:t>P</a:t>
              </a:r>
              <a:endParaRPr lang="zh-CN" altLang="en-US" sz="3200" dirty="0">
                <a:solidFill>
                  <a:prstClr val="black"/>
                </a:solidFill>
              </a:endParaRPr>
            </a:p>
          </p:txBody>
        </p:sp>
        <mc:AlternateContent xmlns:mc="http://schemas.openxmlformats.org/markup-compatibility/2006" xmlns:a14="http://schemas.microsoft.com/office/drawing/2010/main">
          <mc:Choice Requires="a14">
            <p:graphicFrame>
              <p:nvGraphicFramePr>
                <p:cNvPr id="18" name="对象 17"/>
                <p:cNvGraphicFramePr>
                  <a:graphicFrameLocks noChangeAspect="1"/>
                </p:cNvGraphicFramePr>
                <p:nvPr/>
              </p:nvGraphicFramePr>
              <p:xfrm>
                <a:off x="3224753" y="2266883"/>
                <a:ext cx="303660" cy="334026"/>
              </p:xfrm>
              <a:graphic>
                <a:graphicData uri="http://schemas.openxmlformats.org/presentationml/2006/ole">
                  <mc:AlternateContent>
                    <mc:Choice xmlns:v="urn:schemas-microsoft-com:vml" Requires="v">
                      <p:oleObj spid="_x0000_s82371" name="公式" r:id="rId7" imgW="3048000" imgH="3352800" progId="Equation.3">
                        <p:embed/>
                      </p:oleObj>
                    </mc:Choice>
                    <mc:Fallback>
                      <p:oleObj name="公式" r:id="rId7" imgW="3048000" imgH="3352800" progId="Equation.3">
                        <p:embed/>
                        <p:pic>
                          <p:nvPicPr>
                            <p:cNvPr id="0" name="图片 81974"/>
                            <p:cNvPicPr/>
                            <p:nvPr/>
                          </p:nvPicPr>
                          <p:blipFill>
                            <a:blip r:embed="rId8"/>
                            <a:stretch>
                              <a:fillRect/>
                            </a:stretch>
                          </p:blipFill>
                          <p:spPr>
                            <a:xfrm>
                              <a:off x="3224753" y="2266883"/>
                              <a:ext cx="303660" cy="334026"/>
                            </a:xfrm>
                            <a:prstGeom prst="rect">
                              <a:avLst/>
                            </a:prstGeom>
                          </p:spPr>
                        </p:pic>
                      </p:oleObj>
                    </mc:Fallback>
                  </mc:AlternateContent>
                </a:graphicData>
              </a:graphic>
            </p:graphicFrame>
          </mc:Choice>
          <mc:Fallback xmlns="">
            <p:graphicFrame>
              <p:nvGraphicFramePr>
                <p:cNvPr id="18" name="对象 17"/>
                <p:cNvGraphicFramePr>
                  <a:graphicFrameLocks noChangeAspect="1"/>
                </p:cNvGraphicFramePr>
                <p:nvPr/>
              </p:nvGraphicFramePr>
              <p:xfrm>
                <a:off x="3224753" y="2266883"/>
                <a:ext cx="303660" cy="334026"/>
              </p:xfrm>
              <a:graphic>
                <a:graphicData uri="http://schemas.openxmlformats.org/presentationml/2006/ole">
                  <mc:AlternateContent>
                    <mc:Choice xmlns:v="urn:schemas-microsoft-com:vml" Requires="v">
                      <p:oleObj spid="_x0000_s82066" name="公式" r:id="rId9" imgW="3048000" imgH="3352800" progId="Equation.3">
                        <p:embed/>
                      </p:oleObj>
                    </mc:Choice>
                    <mc:Fallback>
                      <p:oleObj name="公式" r:id="rId9" imgW="3048000" imgH="3352800" progId="Equation.3">
                        <p:embed/>
                        <p:pic>
                          <p:nvPicPr>
                            <p:cNvPr id="0" name="图片 81974"/>
                            <p:cNvPicPr/>
                            <p:nvPr/>
                          </p:nvPicPr>
                          <p:blipFill>
                            <a:blip r:embed="rId10"/>
                            <a:stretch>
                              <a:fillRect/>
                            </a:stretch>
                          </p:blipFill>
                          <p:spPr>
                            <a:xfrm>
                              <a:off x="3224753" y="2266883"/>
                              <a:ext cx="303660" cy="33402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9" name="对象 18"/>
                <p:cNvGraphicFramePr>
                  <a:graphicFrameLocks noChangeAspect="1"/>
                </p:cNvGraphicFramePr>
                <p:nvPr/>
              </p:nvGraphicFramePr>
              <p:xfrm>
                <a:off x="4751757" y="2293640"/>
                <a:ext cx="392821" cy="458292"/>
              </p:xfrm>
              <a:graphic>
                <a:graphicData uri="http://schemas.openxmlformats.org/presentationml/2006/ole">
                  <mc:AlternateContent>
                    <mc:Choice xmlns:v="urn:schemas-microsoft-com:vml" Requires="v">
                      <p:oleObj spid="_x0000_s82372" name="公式" r:id="rId11" imgW="3048000" imgH="3352800" progId="Equation.3">
                        <p:embed/>
                      </p:oleObj>
                    </mc:Choice>
                    <mc:Fallback>
                      <p:oleObj name="公式" r:id="rId11" imgW="3048000" imgH="3352800" progId="Equation.3">
                        <p:embed/>
                        <p:pic>
                          <p:nvPicPr>
                            <p:cNvPr id="0" name="图片 81975"/>
                            <p:cNvPicPr/>
                            <p:nvPr/>
                          </p:nvPicPr>
                          <p:blipFill>
                            <a:blip r:embed="rId8"/>
                            <a:stretch>
                              <a:fillRect/>
                            </a:stretch>
                          </p:blipFill>
                          <p:spPr>
                            <a:xfrm>
                              <a:off x="4751757" y="2293640"/>
                              <a:ext cx="392821" cy="458292"/>
                            </a:xfrm>
                            <a:prstGeom prst="rect">
                              <a:avLst/>
                            </a:prstGeom>
                          </p:spPr>
                        </p:pic>
                      </p:oleObj>
                    </mc:Fallback>
                  </mc:AlternateContent>
                </a:graphicData>
              </a:graphic>
            </p:graphicFrame>
          </mc:Choice>
          <mc:Fallback xmlns="">
            <p:graphicFrame>
              <p:nvGraphicFramePr>
                <p:cNvPr id="19" name="对象 18"/>
                <p:cNvGraphicFramePr>
                  <a:graphicFrameLocks noChangeAspect="1"/>
                </p:cNvGraphicFramePr>
                <p:nvPr/>
              </p:nvGraphicFramePr>
              <p:xfrm>
                <a:off x="4751757" y="2293640"/>
                <a:ext cx="392821" cy="458292"/>
              </p:xfrm>
              <a:graphic>
                <a:graphicData uri="http://schemas.openxmlformats.org/presentationml/2006/ole">
                  <mc:AlternateContent>
                    <mc:Choice xmlns:v="urn:schemas-microsoft-com:vml" Requires="v">
                      <p:oleObj spid="_x0000_s82067" name="公式" r:id="rId12" imgW="3048000" imgH="3352800" progId="Equation.3">
                        <p:embed/>
                      </p:oleObj>
                    </mc:Choice>
                    <mc:Fallback>
                      <p:oleObj name="公式" r:id="rId12" imgW="3048000" imgH="3352800" progId="Equation.3">
                        <p:embed/>
                        <p:pic>
                          <p:nvPicPr>
                            <p:cNvPr id="0" name="图片 81975"/>
                            <p:cNvPicPr/>
                            <p:nvPr/>
                          </p:nvPicPr>
                          <p:blipFill>
                            <a:blip r:embed="rId10"/>
                            <a:stretch>
                              <a:fillRect/>
                            </a:stretch>
                          </p:blipFill>
                          <p:spPr>
                            <a:xfrm>
                              <a:off x="4751757" y="2293640"/>
                              <a:ext cx="392821" cy="458292"/>
                            </a:xfrm>
                            <a:prstGeom prst="rect">
                              <a:avLst/>
                            </a:prstGeom>
                          </p:spPr>
                        </p:pic>
                      </p:oleObj>
                    </mc:Fallback>
                  </mc:AlternateContent>
                </a:graphicData>
              </a:graphic>
            </p:graphicFrame>
          </mc:Fallback>
        </mc:AlternateContent>
        <p:cxnSp>
          <p:nvCxnSpPr>
            <p:cNvPr id="20" name="直接连接符 19"/>
            <p:cNvCxnSpPr/>
            <p:nvPr/>
          </p:nvCxnSpPr>
          <p:spPr>
            <a:xfrm>
              <a:off x="3544143" y="2456892"/>
              <a:ext cx="115212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1" name="对象 20"/>
                <p:cNvGraphicFramePr>
                  <a:graphicFrameLocks noChangeAspect="1"/>
                </p:cNvGraphicFramePr>
                <p:nvPr/>
              </p:nvGraphicFramePr>
              <p:xfrm>
                <a:off x="3955044" y="2420565"/>
                <a:ext cx="325438" cy="360363"/>
              </p:xfrm>
              <a:graphic>
                <a:graphicData uri="http://schemas.openxmlformats.org/presentationml/2006/ole">
                  <mc:AlternateContent>
                    <mc:Choice xmlns:v="urn:schemas-microsoft-com:vml" Requires="v">
                      <p:oleObj spid="_x0000_s82373" name="Equation" r:id="rId13" imgW="3048000" imgH="3352800" progId="Equation.DSMT4">
                        <p:embed/>
                      </p:oleObj>
                    </mc:Choice>
                    <mc:Fallback>
                      <p:oleObj name="Equation" r:id="rId13" imgW="3048000" imgH="3352800" progId="Equation.DSMT4">
                        <p:embed/>
                        <p:pic>
                          <p:nvPicPr>
                            <p:cNvPr id="0" name="图片 81976"/>
                            <p:cNvPicPr>
                              <a:picLocks noChangeAspect="1" noChangeArrowheads="1"/>
                            </p:cNvPicPr>
                            <p:nvPr/>
                          </p:nvPicPr>
                          <p:blipFill>
                            <a:blip r:embed="rId10"/>
                            <a:srcRect/>
                            <a:stretch>
                              <a:fillRect/>
                            </a:stretch>
                          </p:blipFill>
                          <p:spPr bwMode="auto">
                            <a:xfrm>
                              <a:off x="3955044" y="2420565"/>
                              <a:ext cx="325438" cy="360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1" name="对象 20"/>
                <p:cNvGraphicFramePr>
                  <a:graphicFrameLocks noChangeAspect="1"/>
                </p:cNvGraphicFramePr>
                <p:nvPr/>
              </p:nvGraphicFramePr>
              <p:xfrm>
                <a:off x="3955044" y="2420565"/>
                <a:ext cx="325438" cy="360363"/>
              </p:xfrm>
              <a:graphic>
                <a:graphicData uri="http://schemas.openxmlformats.org/presentationml/2006/ole">
                  <mc:AlternateContent>
                    <mc:Choice xmlns:v="urn:schemas-microsoft-com:vml" Requires="v">
                      <p:oleObj spid="_x0000_s82068" name="Equation" r:id="rId14" imgW="3048000" imgH="3352800" progId="Equation.DSMT4">
                        <p:embed/>
                      </p:oleObj>
                    </mc:Choice>
                    <mc:Fallback>
                      <p:oleObj name="Equation" r:id="rId14" imgW="3048000" imgH="3352800" progId="Equation.DSMT4">
                        <p:embed/>
                        <p:pic>
                          <p:nvPicPr>
                            <p:cNvPr id="0" name="图片 81976"/>
                            <p:cNvPicPr>
                              <a:picLocks noChangeAspect="1" noChangeArrowheads="1"/>
                            </p:cNvPicPr>
                            <p:nvPr/>
                          </p:nvPicPr>
                          <p:blipFill>
                            <a:blip r:embed="rId10"/>
                            <a:srcRect/>
                            <a:stretch>
                              <a:fillRect/>
                            </a:stretch>
                          </p:blipFill>
                          <p:spPr bwMode="auto">
                            <a:xfrm>
                              <a:off x="3955044" y="2420565"/>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aphicFrame>
        <p:nvGraphicFramePr>
          <p:cNvPr id="22" name="对象 21"/>
          <p:cNvGraphicFramePr>
            <a:graphicFrameLocks noChangeAspect="1"/>
          </p:cNvGraphicFramePr>
          <p:nvPr>
            <p:extLst>
              <p:ext uri="{D42A27DB-BD31-4B8C-83A1-F6EECF244321}">
                <p14:modId xmlns:p14="http://schemas.microsoft.com/office/powerpoint/2010/main" val="3765902635"/>
              </p:ext>
            </p:extLst>
          </p:nvPr>
        </p:nvGraphicFramePr>
        <p:xfrm>
          <a:off x="1584959" y="577182"/>
          <a:ext cx="5534948" cy="1175564"/>
        </p:xfrm>
        <a:graphic>
          <a:graphicData uri="http://schemas.openxmlformats.org/presentationml/2006/ole">
            <mc:AlternateContent xmlns:mc="http://schemas.openxmlformats.org/markup-compatibility/2006">
              <mc:Choice xmlns:v="urn:schemas-microsoft-com:vml" Requires="v">
                <p:oleObj spid="_x0000_s82374" name="Equation" r:id="rId15" imgW="2869920" imgH="609480" progId="Equation.DSMT4">
                  <p:embed/>
                </p:oleObj>
              </mc:Choice>
              <mc:Fallback>
                <p:oleObj name="Equation" r:id="rId15" imgW="2869920" imgH="609480" progId="Equation.DSMT4">
                  <p:embed/>
                  <p:pic>
                    <p:nvPicPr>
                      <p:cNvPr id="0" name=""/>
                      <p:cNvPicPr/>
                      <p:nvPr/>
                    </p:nvPicPr>
                    <p:blipFill>
                      <a:blip r:embed="rId16"/>
                      <a:stretch>
                        <a:fillRect/>
                      </a:stretch>
                    </p:blipFill>
                    <p:spPr>
                      <a:xfrm>
                        <a:off x="1584959" y="577182"/>
                        <a:ext cx="5534948" cy="117556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106</a:t>
            </a:fld>
            <a:endParaRPr lang="en-US" altLang="zh-CN"/>
          </a:p>
        </p:txBody>
      </p:sp>
      <p:pic>
        <p:nvPicPr>
          <p:cNvPr id="7" name="图片 6"/>
          <p:cNvPicPr>
            <a:picLocks noChangeAspect="1"/>
          </p:cNvPicPr>
          <p:nvPr/>
        </p:nvPicPr>
        <p:blipFill>
          <a:blip r:embed="rId2"/>
          <a:stretch>
            <a:fillRect/>
          </a:stretch>
        </p:blipFill>
        <p:spPr>
          <a:xfrm>
            <a:off x="41631" y="529379"/>
            <a:ext cx="9030869" cy="974706"/>
          </a:xfrm>
          <a:prstGeom prst="rect">
            <a:avLst/>
          </a:prstGeom>
        </p:spPr>
      </p:pic>
      <p:pic>
        <p:nvPicPr>
          <p:cNvPr id="8" name="图片 7"/>
          <p:cNvPicPr>
            <a:picLocks noChangeAspect="1"/>
          </p:cNvPicPr>
          <p:nvPr/>
        </p:nvPicPr>
        <p:blipFill>
          <a:blip r:embed="rId3"/>
          <a:stretch>
            <a:fillRect/>
          </a:stretch>
        </p:blipFill>
        <p:spPr>
          <a:xfrm>
            <a:off x="359532" y="2324227"/>
            <a:ext cx="3168352" cy="2091112"/>
          </a:xfrm>
          <a:prstGeom prst="rect">
            <a:avLst/>
          </a:prstGeom>
        </p:spPr>
      </p:pic>
      <p:pic>
        <p:nvPicPr>
          <p:cNvPr id="9" name="图片 8"/>
          <p:cNvPicPr>
            <a:picLocks noChangeAspect="1"/>
          </p:cNvPicPr>
          <p:nvPr/>
        </p:nvPicPr>
        <p:blipFill>
          <a:blip r:embed="rId4"/>
          <a:stretch>
            <a:fillRect/>
          </a:stretch>
        </p:blipFill>
        <p:spPr>
          <a:xfrm>
            <a:off x="683568" y="5491210"/>
            <a:ext cx="2195264" cy="424889"/>
          </a:xfrm>
          <a:prstGeom prst="rect">
            <a:avLst/>
          </a:prstGeom>
        </p:spPr>
      </p:pic>
      <p:pic>
        <p:nvPicPr>
          <p:cNvPr id="10" name="图片 9"/>
          <p:cNvPicPr>
            <a:picLocks noChangeAspect="1"/>
          </p:cNvPicPr>
          <p:nvPr/>
        </p:nvPicPr>
        <p:blipFill>
          <a:blip r:embed="rId5"/>
          <a:stretch>
            <a:fillRect/>
          </a:stretch>
        </p:blipFill>
        <p:spPr>
          <a:xfrm>
            <a:off x="3189508" y="5235481"/>
            <a:ext cx="2808312" cy="1045436"/>
          </a:xfrm>
          <a:prstGeom prst="rect">
            <a:avLst/>
          </a:prstGeom>
        </p:spPr>
      </p:pic>
      <p:sp>
        <p:nvSpPr>
          <p:cNvPr id="11" name="文本框 10"/>
          <p:cNvSpPr txBox="1"/>
          <p:nvPr/>
        </p:nvSpPr>
        <p:spPr>
          <a:xfrm>
            <a:off x="666063" y="4464406"/>
            <a:ext cx="3818674" cy="584775"/>
          </a:xfrm>
          <a:prstGeom prst="rect">
            <a:avLst/>
          </a:prstGeom>
          <a:noFill/>
        </p:spPr>
        <p:txBody>
          <a:bodyPr wrap="none" rtlCol="0">
            <a:spAutoFit/>
          </a:bodyPr>
          <a:lstStyle/>
          <a:p>
            <a:r>
              <a:rPr lang="en-US" altLang="zh-CN" sz="3200" b="1" i="1" dirty="0" err="1">
                <a:highlight>
                  <a:srgbClr val="00FFFF"/>
                </a:highlight>
              </a:rPr>
              <a:t>dq</a:t>
            </a:r>
            <a:r>
              <a:rPr lang="en-US" altLang="zh-CN" sz="3200" b="1" i="1" dirty="0">
                <a:highlight>
                  <a:srgbClr val="00FFFF"/>
                </a:highlight>
              </a:rPr>
              <a:t> </a:t>
            </a:r>
            <a:r>
              <a:rPr lang="en-US" altLang="zh-CN" sz="2800" b="1" i="1" dirty="0">
                <a:highlight>
                  <a:srgbClr val="00FFFF"/>
                </a:highlight>
              </a:rPr>
              <a:t>= </a:t>
            </a:r>
            <a:r>
              <a:rPr lang="en-US" altLang="zh-CN" sz="3200" b="1" i="1" dirty="0">
                <a:highlight>
                  <a:srgbClr val="00FFFF"/>
                </a:highlight>
                <a:sym typeface="Symbol" panose="05050102010706020507" pitchFamily="18" charset="2"/>
              </a:rPr>
              <a:t></a:t>
            </a:r>
            <a:r>
              <a:rPr lang="en-US" altLang="zh-CN" sz="1800" b="1" i="1" dirty="0">
                <a:highlight>
                  <a:srgbClr val="00FFFF"/>
                </a:highlight>
                <a:cs typeface="Times New Roman" panose="02020603050405020304" pitchFamily="18" charset="0"/>
                <a:sym typeface="Symbol" panose="05050102010706020507" pitchFamily="18" charset="2"/>
              </a:rPr>
              <a:t>•</a:t>
            </a:r>
            <a:r>
              <a:rPr lang="en-US" altLang="zh-CN" sz="3200" b="1" i="1" dirty="0">
                <a:highlight>
                  <a:srgbClr val="00FFFF"/>
                </a:highlight>
                <a:sym typeface="Symbol" panose="05050102010706020507" pitchFamily="18" charset="2"/>
              </a:rPr>
              <a:t>s </a:t>
            </a:r>
            <a:r>
              <a:rPr lang="en-US" altLang="zh-CN" sz="2800" b="1" i="1" dirty="0">
                <a:highlight>
                  <a:srgbClr val="00FFFF"/>
                </a:highlight>
                <a:sym typeface="Symbol" panose="05050102010706020507" pitchFamily="18" charset="2"/>
              </a:rPr>
              <a:t>= </a:t>
            </a:r>
            <a:r>
              <a:rPr lang="el-GR" altLang="zh-CN" sz="3200" b="1" i="1" dirty="0">
                <a:highlight>
                  <a:srgbClr val="00FFFF"/>
                </a:highlight>
                <a:sym typeface="Symbol" panose="05050102010706020507" pitchFamily="18" charset="2"/>
              </a:rPr>
              <a:t>ρ</a:t>
            </a:r>
            <a:r>
              <a:rPr lang="en-US" altLang="zh-CN" sz="1800" b="1" i="1" dirty="0">
                <a:highlight>
                  <a:srgbClr val="00FFFF"/>
                </a:highlight>
                <a:cs typeface="Times New Roman" panose="02020603050405020304" pitchFamily="18" charset="0"/>
                <a:sym typeface="Symbol" panose="05050102010706020507" pitchFamily="18" charset="2"/>
              </a:rPr>
              <a:t>•</a:t>
            </a:r>
            <a:r>
              <a:rPr lang="en-US" altLang="zh-CN" sz="3200" b="1" i="1" dirty="0">
                <a:highlight>
                  <a:srgbClr val="00FFFF"/>
                </a:highlight>
                <a:sym typeface="Symbol" panose="05050102010706020507" pitchFamily="18" charset="2"/>
              </a:rPr>
              <a:t>dv </a:t>
            </a:r>
            <a:r>
              <a:rPr lang="en-US" altLang="zh-CN" sz="2800" b="1" i="1" dirty="0">
                <a:highlight>
                  <a:srgbClr val="00FFFF"/>
                </a:highlight>
                <a:sym typeface="Symbol" panose="05050102010706020507" pitchFamily="18" charset="2"/>
              </a:rPr>
              <a:t>= </a:t>
            </a:r>
            <a:r>
              <a:rPr lang="el-GR" altLang="zh-CN" sz="3200" b="1" i="1" dirty="0">
                <a:highlight>
                  <a:srgbClr val="00FFFF"/>
                </a:highlight>
                <a:sym typeface="Symbol" panose="05050102010706020507" pitchFamily="18" charset="2"/>
              </a:rPr>
              <a:t>ρ</a:t>
            </a:r>
            <a:r>
              <a:rPr lang="en-US" altLang="zh-CN" sz="1800" b="1" i="1" dirty="0">
                <a:highlight>
                  <a:srgbClr val="00FFFF"/>
                </a:highlight>
                <a:cs typeface="Times New Roman" panose="02020603050405020304" pitchFamily="18" charset="0"/>
                <a:sym typeface="Symbol" panose="05050102010706020507" pitchFamily="18" charset="2"/>
              </a:rPr>
              <a:t>•</a:t>
            </a:r>
            <a:r>
              <a:rPr lang="en-US" altLang="zh-CN" sz="3200" b="1" i="1" dirty="0">
                <a:highlight>
                  <a:srgbClr val="00FFFF"/>
                </a:highlight>
                <a:sym typeface="Symbol" panose="05050102010706020507" pitchFamily="18" charset="2"/>
              </a:rPr>
              <a:t>sdx</a:t>
            </a:r>
            <a:endParaRPr lang="zh-CN" altLang="en-US" sz="3200" b="1" i="1" dirty="0">
              <a:highlight>
                <a:srgbClr val="00FFFF"/>
              </a:highlight>
            </a:endParaRPr>
          </a:p>
        </p:txBody>
      </p:sp>
      <p:pic>
        <p:nvPicPr>
          <p:cNvPr id="12" name="图片 11"/>
          <p:cNvPicPr>
            <a:picLocks noChangeAspect="1"/>
          </p:cNvPicPr>
          <p:nvPr/>
        </p:nvPicPr>
        <p:blipFill>
          <a:blip r:embed="rId6" cstate="print"/>
          <a:stretch>
            <a:fillRect/>
          </a:stretch>
        </p:blipFill>
        <p:spPr>
          <a:xfrm>
            <a:off x="4593664" y="1664805"/>
            <a:ext cx="4550336" cy="3384376"/>
          </a:xfrm>
          <a:prstGeom prst="rect">
            <a:avLst/>
          </a:prstGeom>
        </p:spPr>
      </p:pic>
    </p:spTree>
    <p:extLst>
      <p:ext uri="{BB962C8B-B14F-4D97-AF65-F5344CB8AC3E}">
        <p14:creationId xmlns:p14="http://schemas.microsoft.com/office/powerpoint/2010/main" val="51016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4593664" y="1664805"/>
            <a:ext cx="4550336" cy="3384376"/>
          </a:xfrm>
          <a:prstGeom prst="rect">
            <a:avLst/>
          </a:prstGeom>
        </p:spPr>
      </p:pic>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107</a:t>
            </a:fld>
            <a:endParaRPr lang="en-US" altLang="zh-CN"/>
          </a:p>
        </p:txBody>
      </p:sp>
      <p:pic>
        <p:nvPicPr>
          <p:cNvPr id="3" name="图片 2"/>
          <p:cNvPicPr>
            <a:picLocks noChangeAspect="1"/>
          </p:cNvPicPr>
          <p:nvPr/>
        </p:nvPicPr>
        <p:blipFill>
          <a:blip r:embed="rId3" cstate="print"/>
          <a:stretch>
            <a:fillRect/>
          </a:stretch>
        </p:blipFill>
        <p:spPr>
          <a:xfrm>
            <a:off x="547" y="465586"/>
            <a:ext cx="4890248" cy="2162991"/>
          </a:xfrm>
          <a:prstGeom prst="rect">
            <a:avLst/>
          </a:prstGeom>
        </p:spPr>
      </p:pic>
      <p:pic>
        <p:nvPicPr>
          <p:cNvPr id="5" name="图片 4"/>
          <p:cNvPicPr>
            <a:picLocks noChangeAspect="1"/>
          </p:cNvPicPr>
          <p:nvPr/>
        </p:nvPicPr>
        <p:blipFill>
          <a:blip r:embed="rId4" cstate="print"/>
          <a:stretch>
            <a:fillRect/>
          </a:stretch>
        </p:blipFill>
        <p:spPr>
          <a:xfrm>
            <a:off x="359532" y="2816932"/>
            <a:ext cx="3600401" cy="1552733"/>
          </a:xfrm>
          <a:prstGeom prst="rect">
            <a:avLst/>
          </a:prstGeom>
        </p:spPr>
      </p:pic>
      <p:pic>
        <p:nvPicPr>
          <p:cNvPr id="6" name="图片 5"/>
          <p:cNvPicPr>
            <a:picLocks noChangeAspect="1"/>
          </p:cNvPicPr>
          <p:nvPr/>
        </p:nvPicPr>
        <p:blipFill>
          <a:blip r:embed="rId5" cstate="print"/>
          <a:stretch>
            <a:fillRect/>
          </a:stretch>
        </p:blipFill>
        <p:spPr>
          <a:xfrm>
            <a:off x="251522" y="4943141"/>
            <a:ext cx="4639274" cy="1710237"/>
          </a:xfrm>
          <a:prstGeom prst="rect">
            <a:avLst/>
          </a:prstGeom>
        </p:spPr>
      </p:pic>
    </p:spTree>
    <p:extLst>
      <p:ext uri="{BB962C8B-B14F-4D97-AF65-F5344CB8AC3E}">
        <p14:creationId xmlns:p14="http://schemas.microsoft.com/office/powerpoint/2010/main" val="236506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108</a:t>
            </a:fld>
            <a:endParaRPr lang="en-US" altLang="zh-CN"/>
          </a:p>
        </p:txBody>
      </p:sp>
      <p:pic>
        <p:nvPicPr>
          <p:cNvPr id="4" name="图片 3"/>
          <p:cNvPicPr>
            <a:picLocks noChangeAspect="1"/>
          </p:cNvPicPr>
          <p:nvPr/>
        </p:nvPicPr>
        <p:blipFill>
          <a:blip r:embed="rId2"/>
          <a:stretch>
            <a:fillRect/>
          </a:stretch>
        </p:blipFill>
        <p:spPr>
          <a:xfrm>
            <a:off x="251520" y="971409"/>
            <a:ext cx="6374785" cy="3105664"/>
          </a:xfrm>
          <a:prstGeom prst="rect">
            <a:avLst/>
          </a:prstGeom>
        </p:spPr>
      </p:pic>
      <p:pic>
        <p:nvPicPr>
          <p:cNvPr id="5" name="图片 4"/>
          <p:cNvPicPr>
            <a:picLocks noChangeAspect="1"/>
          </p:cNvPicPr>
          <p:nvPr/>
        </p:nvPicPr>
        <p:blipFill>
          <a:blip r:embed="rId3"/>
          <a:stretch>
            <a:fillRect/>
          </a:stretch>
        </p:blipFill>
        <p:spPr>
          <a:xfrm>
            <a:off x="6593979" y="1131099"/>
            <a:ext cx="2550021" cy="4595801"/>
          </a:xfrm>
          <a:prstGeom prst="rect">
            <a:avLst/>
          </a:prstGeom>
        </p:spPr>
      </p:pic>
    </p:spTree>
    <p:extLst>
      <p:ext uri="{BB962C8B-B14F-4D97-AF65-F5344CB8AC3E}">
        <p14:creationId xmlns:p14="http://schemas.microsoft.com/office/powerpoint/2010/main" val="343764072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109</a:t>
            </a:fld>
            <a:endParaRPr lang="en-US" altLang="zh-CN"/>
          </a:p>
        </p:txBody>
      </p:sp>
      <p:pic>
        <p:nvPicPr>
          <p:cNvPr id="4" name="图片 3"/>
          <p:cNvPicPr>
            <a:picLocks noChangeAspect="1"/>
          </p:cNvPicPr>
          <p:nvPr/>
        </p:nvPicPr>
        <p:blipFill>
          <a:blip r:embed="rId2"/>
          <a:stretch>
            <a:fillRect/>
          </a:stretch>
        </p:blipFill>
        <p:spPr>
          <a:xfrm>
            <a:off x="575556" y="1122749"/>
            <a:ext cx="7560840" cy="5580250"/>
          </a:xfrm>
          <a:prstGeom prst="rect">
            <a:avLst/>
          </a:prstGeom>
        </p:spPr>
      </p:pic>
    </p:spTree>
    <p:extLst>
      <p:ext uri="{BB962C8B-B14F-4D97-AF65-F5344CB8AC3E}">
        <p14:creationId xmlns:p14="http://schemas.microsoft.com/office/powerpoint/2010/main" val="2511763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a:t>
            </a:fld>
            <a:endParaRPr lang="en-US" altLang="zh-CN" dirty="0"/>
          </a:p>
        </p:txBody>
      </p:sp>
      <p:sp>
        <p:nvSpPr>
          <p:cNvPr id="3" name="文本框 2"/>
          <p:cNvSpPr txBox="1"/>
          <p:nvPr/>
        </p:nvSpPr>
        <p:spPr>
          <a:xfrm>
            <a:off x="848606" y="2204864"/>
            <a:ext cx="8101014" cy="3785652"/>
          </a:xfrm>
          <a:prstGeom prst="rect">
            <a:avLst/>
          </a:prstGeom>
          <a:noFill/>
        </p:spPr>
        <p:txBody>
          <a:bodyPr wrap="square" rtlCol="0">
            <a:spAutoFit/>
          </a:bodyPr>
          <a:lstStyle/>
          <a:p>
            <a:pPr algn="l">
              <a:lnSpc>
                <a:spcPct val="125000"/>
              </a:lnSpc>
            </a:pPr>
            <a:r>
              <a:rPr lang="en-US" altLang="zh-CN" dirty="0" smtClean="0">
                <a:latin typeface="仿宋" panose="02010609060101010101" pitchFamily="49" charset="-122"/>
                <a:ea typeface="仿宋" panose="02010609060101010101" pitchFamily="49" charset="-122"/>
              </a:rPr>
              <a:t>1750</a:t>
            </a:r>
            <a:r>
              <a:rPr lang="zh-CN" altLang="en-US" dirty="0" smtClean="0">
                <a:latin typeface="仿宋" panose="02010609060101010101" pitchFamily="49" charset="-122"/>
                <a:ea typeface="仿宋" panose="02010609060101010101" pitchFamily="49" charset="-122"/>
              </a:rPr>
              <a:t>年前后，德国的挨皮诺斯发现，电力与距离相关；</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1755</a:t>
            </a:r>
            <a:r>
              <a:rPr lang="zh-CN" altLang="en-US" dirty="0" smtClean="0">
                <a:latin typeface="仿宋" panose="02010609060101010101" pitchFamily="49" charset="-122"/>
                <a:ea typeface="仿宋" panose="02010609060101010101" pitchFamily="49" charset="-122"/>
              </a:rPr>
              <a:t>年，美国的富兰克林</a:t>
            </a:r>
            <a:r>
              <a:rPr lang="zh-CN" altLang="en-US" dirty="0">
                <a:latin typeface="仿宋" panose="02010609060101010101" pitchFamily="49" charset="-122"/>
                <a:ea typeface="仿宋" panose="02010609060101010101" pitchFamily="49" charset="-122"/>
              </a:rPr>
              <a:t>发现</a:t>
            </a:r>
            <a:r>
              <a:rPr lang="zh-CN" altLang="en-US" dirty="0" smtClean="0">
                <a:latin typeface="仿宋" panose="02010609060101010101" pitchFamily="49" charset="-122"/>
                <a:ea typeface="仿宋" panose="02010609060101010101" pitchFamily="49" charset="-122"/>
              </a:rPr>
              <a:t>一个带电金属桶对一个点电荷的作用力，与两者的相对位置有关。</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1767</a:t>
            </a:r>
            <a:r>
              <a:rPr lang="zh-CN" altLang="en-US" dirty="0" smtClean="0">
                <a:latin typeface="仿宋" panose="02010609060101010101" pitchFamily="49" charset="-122"/>
                <a:ea typeface="仿宋" panose="02010609060101010101" pitchFamily="49" charset="-122"/>
              </a:rPr>
              <a:t>年，德国的普利斯特利根据富兰克林的实验结果猜想：“难道我们就不可以认为电的吸引力遵从万有引力相同的规律，即与距离平方反比有关的规律吗</a:t>
            </a:r>
            <a:r>
              <a:rPr lang="zh-CN" altLang="en-US" dirty="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1771-1773</a:t>
            </a:r>
            <a:r>
              <a:rPr lang="zh-CN" altLang="en-US" dirty="0" smtClean="0">
                <a:latin typeface="仿宋" panose="02010609060101010101" pitchFamily="49" charset="-122"/>
                <a:ea typeface="仿宋" panose="02010609060101010101" pitchFamily="49" charset="-122"/>
              </a:rPr>
              <a:t>年间，英国的卡文迪许静电实验，</a:t>
            </a:r>
            <a:r>
              <a:rPr lang="en-US" altLang="zh-CN" dirty="0" smtClean="0">
                <a:latin typeface="仿宋" panose="02010609060101010101" pitchFamily="49" charset="-122"/>
                <a:ea typeface="仿宋" panose="02010609060101010101" pitchFamily="49" charset="-122"/>
              </a:rPr>
              <a:t>100</a:t>
            </a:r>
            <a:r>
              <a:rPr lang="zh-CN" altLang="en-US" dirty="0" smtClean="0">
                <a:latin typeface="仿宋" panose="02010609060101010101" pitchFamily="49" charset="-122"/>
                <a:ea typeface="仿宋" panose="02010609060101010101" pitchFamily="49" charset="-122"/>
              </a:rPr>
              <a:t>多年后才由麦克斯韦整理、注释出版了他生前的手稿。</a:t>
            </a:r>
            <a:endParaRPr lang="zh-CN" altLang="en-US" dirty="0">
              <a:latin typeface="仿宋" panose="02010609060101010101" pitchFamily="49" charset="-122"/>
              <a:ea typeface="仿宋" panose="02010609060101010101" pitchFamily="49" charset="-122"/>
            </a:endParaRPr>
          </a:p>
        </p:txBody>
      </p:sp>
      <p:sp>
        <p:nvSpPr>
          <p:cNvPr id="4" name="文本框 3"/>
          <p:cNvSpPr txBox="1"/>
          <p:nvPr/>
        </p:nvSpPr>
        <p:spPr>
          <a:xfrm>
            <a:off x="467544" y="752483"/>
            <a:ext cx="8136903" cy="1323439"/>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3. </a:t>
            </a:r>
            <a:r>
              <a:rPr lang="zh-CN" altLang="en-US" sz="3200" b="1" dirty="0" smtClean="0">
                <a:solidFill>
                  <a:srgbClr val="C00000"/>
                </a:solidFill>
                <a:latin typeface="仿宋" panose="02010609060101010101" pitchFamily="49" charset="-122"/>
                <a:ea typeface="仿宋" panose="02010609060101010101" pitchFamily="49" charset="-122"/>
              </a:rPr>
              <a:t>猜测</a:t>
            </a:r>
            <a:r>
              <a:rPr lang="zh-CN" altLang="en-US" sz="3200" dirty="0" smtClean="0">
                <a:latin typeface="仿宋" panose="02010609060101010101" pitchFamily="49" charset="-122"/>
                <a:ea typeface="仿宋" panose="02010609060101010101" pitchFamily="49" charset="-122"/>
              </a:rPr>
              <a:t>：有人在实验前已经猜到，两个点电荷间的作用力，大概应与距离的平方成反比。</a:t>
            </a:r>
            <a:endParaRPr lang="zh-CN" altLang="en-US" sz="32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110</a:t>
            </a:fld>
            <a:endParaRPr lang="en-US" altLang="zh-CN"/>
          </a:p>
        </p:txBody>
      </p:sp>
      <p:pic>
        <p:nvPicPr>
          <p:cNvPr id="4" name="图片 3"/>
          <p:cNvPicPr>
            <a:picLocks noChangeAspect="1"/>
          </p:cNvPicPr>
          <p:nvPr/>
        </p:nvPicPr>
        <p:blipFill>
          <a:blip r:embed="rId2"/>
          <a:stretch>
            <a:fillRect/>
          </a:stretch>
        </p:blipFill>
        <p:spPr>
          <a:xfrm>
            <a:off x="827583" y="956405"/>
            <a:ext cx="4217285" cy="4812855"/>
          </a:xfrm>
          <a:prstGeom prst="rect">
            <a:avLst/>
          </a:prstGeom>
        </p:spPr>
      </p:pic>
      <p:pic>
        <p:nvPicPr>
          <p:cNvPr id="6" name="图片 5"/>
          <p:cNvPicPr>
            <a:picLocks noChangeAspect="1"/>
          </p:cNvPicPr>
          <p:nvPr/>
        </p:nvPicPr>
        <p:blipFill>
          <a:blip r:embed="rId3"/>
          <a:stretch>
            <a:fillRect/>
          </a:stretch>
        </p:blipFill>
        <p:spPr>
          <a:xfrm>
            <a:off x="5616116" y="1448780"/>
            <a:ext cx="2822440" cy="4790940"/>
          </a:xfrm>
          <a:prstGeom prst="rect">
            <a:avLst/>
          </a:prstGeom>
        </p:spPr>
      </p:pic>
    </p:spTree>
    <p:extLst>
      <p:ext uri="{BB962C8B-B14F-4D97-AF65-F5344CB8AC3E}">
        <p14:creationId xmlns:p14="http://schemas.microsoft.com/office/powerpoint/2010/main" val="38399968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111</a:t>
            </a:fld>
            <a:endParaRPr lang="en-US" altLang="zh-CN"/>
          </a:p>
        </p:txBody>
      </p:sp>
      <p:sp>
        <p:nvSpPr>
          <p:cNvPr id="3" name="内容占位符 2"/>
          <p:cNvSpPr txBox="1"/>
          <p:nvPr/>
        </p:nvSpPr>
        <p:spPr>
          <a:xfrm>
            <a:off x="827584" y="764704"/>
            <a:ext cx="8208912" cy="540060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spcBef>
                <a:spcPts val="0"/>
              </a:spcBef>
              <a:buFontTx/>
              <a:buNone/>
            </a:pPr>
            <a:r>
              <a:rPr lang="zh-CN" altLang="en-US" sz="2400" b="1" kern="0" dirty="0" smtClean="0">
                <a:solidFill>
                  <a:srgbClr val="111CF7"/>
                </a:solidFill>
                <a:ea typeface="仿宋" panose="02010609060101010101" pitchFamily="49" charset="-122"/>
              </a:rPr>
              <a:t>关于利用高斯定理计算电场的说明：</a:t>
            </a:r>
            <a:endParaRPr lang="en-US" altLang="zh-CN" sz="2400" b="1" kern="0" dirty="0" smtClean="0">
              <a:solidFill>
                <a:srgbClr val="111CF7"/>
              </a:solidFill>
              <a:ea typeface="仿宋" panose="02010609060101010101" pitchFamily="49" charset="-122"/>
            </a:endParaRPr>
          </a:p>
          <a:p>
            <a:pPr marL="0" indent="0">
              <a:lnSpc>
                <a:spcPct val="125000"/>
              </a:lnSpc>
              <a:spcBef>
                <a:spcPts val="0"/>
              </a:spcBef>
              <a:buFontTx/>
              <a:buNone/>
            </a:pPr>
            <a:r>
              <a:rPr lang="zh-CN" altLang="en-US" sz="2400" b="1" kern="0" dirty="0" smtClean="0">
                <a:solidFill>
                  <a:srgbClr val="C00000"/>
                </a:solidFill>
                <a:ea typeface="仿宋" panose="02010609060101010101" pitchFamily="49" charset="-122"/>
              </a:rPr>
              <a:t>（</a:t>
            </a:r>
            <a:r>
              <a:rPr lang="en-US" altLang="zh-CN" sz="2400" b="1" kern="0" dirty="0" smtClean="0">
                <a:solidFill>
                  <a:srgbClr val="C00000"/>
                </a:solidFill>
                <a:ea typeface="仿宋" panose="02010609060101010101" pitchFamily="49" charset="-122"/>
              </a:rPr>
              <a:t>1</a:t>
            </a:r>
            <a:r>
              <a:rPr lang="zh-CN" altLang="en-US" sz="2400" b="1" kern="0" dirty="0" smtClean="0">
                <a:solidFill>
                  <a:srgbClr val="C00000"/>
                </a:solidFill>
                <a:ea typeface="仿宋" panose="02010609060101010101" pitchFamily="49" charset="-122"/>
              </a:rPr>
              <a:t>）能够运用高斯定理的几种情况：</a:t>
            </a:r>
            <a:endParaRPr lang="en-US" altLang="zh-CN" sz="2400" b="1" kern="0" dirty="0" smtClean="0">
              <a:solidFill>
                <a:srgbClr val="C00000"/>
              </a:solidFill>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1</a:t>
            </a:r>
            <a:r>
              <a:rPr lang="zh-CN" altLang="en-US" sz="2400" kern="0" dirty="0" smtClean="0">
                <a:ea typeface="仿宋" panose="02010609060101010101" pitchFamily="49" charset="-122"/>
              </a:rPr>
              <a:t>）球对称分布：点电荷、均匀带电球体、</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   均匀带电球面、均匀带电球壳等；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2</a:t>
            </a:r>
            <a:r>
              <a:rPr lang="zh-CN" altLang="en-US" sz="2400" kern="0" dirty="0" smtClean="0">
                <a:ea typeface="仿宋" panose="02010609060101010101" pitchFamily="49" charset="-122"/>
              </a:rPr>
              <a:t>）轴对称分布：无限长带电细直线、无</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限长带电圆柱体、无限长带电圆柱面</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3</a:t>
            </a:r>
            <a:r>
              <a:rPr lang="zh-CN" altLang="en-US" sz="2400" kern="0" dirty="0" smtClean="0">
                <a:ea typeface="仿宋" panose="02010609060101010101" pitchFamily="49" charset="-122"/>
              </a:rPr>
              <a:t>）面对称分布：无限大带电平面、无限</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大带电平板等；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4</a:t>
            </a:r>
            <a:r>
              <a:rPr lang="zh-CN" altLang="en-US" sz="2400" kern="0" dirty="0" smtClean="0">
                <a:ea typeface="仿宋" panose="02010609060101010101" pitchFamily="49" charset="-122"/>
              </a:rPr>
              <a:t>）以上三种对称分布带电体的组合。</a:t>
            </a:r>
            <a:endParaRPr lang="zh-CN" altLang="en-US" sz="2400" kern="0" dirty="0">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112</a:t>
            </a:fld>
            <a:endParaRPr lang="en-US" altLang="zh-CN"/>
          </a:p>
        </p:txBody>
      </p:sp>
      <mc:AlternateContent xmlns:mc="http://schemas.openxmlformats.org/markup-compatibility/2006" xmlns:a14="http://schemas.microsoft.com/office/drawing/2010/main">
        <mc:Choice Requires="a14">
          <p:sp>
            <p:nvSpPr>
              <p:cNvPr id="3" name="内容占位符 2"/>
              <p:cNvSpPr txBox="1">
                <a:spLocks/>
              </p:cNvSpPr>
              <p:nvPr/>
            </p:nvSpPr>
            <p:spPr>
              <a:xfrm>
                <a:off x="755576" y="764704"/>
                <a:ext cx="8280920" cy="5832648"/>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spcBef>
                    <a:spcPts val="0"/>
                  </a:spcBef>
                  <a:buFontTx/>
                  <a:buNone/>
                </a:pPr>
                <a:r>
                  <a:rPr lang="zh-CN" altLang="en-US" sz="2400" b="1" kern="0" dirty="0" smtClean="0">
                    <a:solidFill>
                      <a:srgbClr val="C00000"/>
                    </a:solidFill>
                    <a:latin typeface="仿宋" panose="02010609060101010101" pitchFamily="49" charset="-122"/>
                    <a:ea typeface="仿宋" panose="02010609060101010101" pitchFamily="49" charset="-122"/>
                  </a:rPr>
                  <a:t>（</a:t>
                </a:r>
                <a:r>
                  <a:rPr lang="en-US" altLang="zh-CN" sz="2400" b="1" kern="0" dirty="0">
                    <a:solidFill>
                      <a:srgbClr val="C00000"/>
                    </a:solidFill>
                    <a:latin typeface="仿宋" panose="02010609060101010101" pitchFamily="49" charset="-122"/>
                    <a:ea typeface="仿宋" panose="02010609060101010101" pitchFamily="49" charset="-122"/>
                  </a:rPr>
                  <a:t>2</a:t>
                </a:r>
                <a:r>
                  <a:rPr lang="zh-CN" altLang="en-US" sz="2400" b="1" kern="0" dirty="0">
                    <a:solidFill>
                      <a:srgbClr val="C00000"/>
                    </a:solidFill>
                    <a:latin typeface="仿宋" panose="02010609060101010101" pitchFamily="49" charset="-122"/>
                    <a:ea typeface="仿宋" panose="02010609060101010101" pitchFamily="49" charset="-122"/>
                  </a:rPr>
                  <a:t>）应用高斯</a:t>
                </a:r>
                <a:r>
                  <a:rPr lang="zh-CN" altLang="en-US" sz="2400" b="1" kern="0" dirty="0" smtClean="0">
                    <a:solidFill>
                      <a:srgbClr val="C00000"/>
                    </a:solidFill>
                    <a:latin typeface="仿宋" panose="02010609060101010101" pitchFamily="49" charset="-122"/>
                    <a:ea typeface="仿宋" panose="02010609060101010101" pitchFamily="49" charset="-122"/>
                  </a:rPr>
                  <a:t>定律解题</a:t>
                </a:r>
                <a:r>
                  <a:rPr lang="zh-CN" altLang="en-US" sz="2400" b="1" kern="0" dirty="0">
                    <a:solidFill>
                      <a:srgbClr val="C00000"/>
                    </a:solidFill>
                    <a:latin typeface="仿宋" panose="02010609060101010101" pitchFamily="49" charset="-122"/>
                    <a:ea typeface="仿宋" panose="02010609060101010101" pitchFamily="49" charset="-122"/>
                  </a:rPr>
                  <a:t>的</a:t>
                </a:r>
                <a:r>
                  <a:rPr lang="zh-CN" altLang="en-US" sz="2400" b="1" kern="0" dirty="0" smtClean="0">
                    <a:solidFill>
                      <a:srgbClr val="C00000"/>
                    </a:solidFill>
                    <a:latin typeface="仿宋" panose="02010609060101010101" pitchFamily="49" charset="-122"/>
                    <a:ea typeface="仿宋" panose="02010609060101010101" pitchFamily="49" charset="-122"/>
                  </a:rPr>
                  <a:t>步骤：</a:t>
                </a:r>
                <a:endParaRPr lang="en-US" altLang="zh-CN" sz="2400" b="1" kern="0" dirty="0">
                  <a:solidFill>
                    <a:srgbClr val="C00000"/>
                  </a:solidFill>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smtClean="0">
                    <a:latin typeface="仿宋" panose="02010609060101010101" pitchFamily="49" charset="-122"/>
                    <a:ea typeface="仿宋" panose="02010609060101010101" pitchFamily="49" charset="-122"/>
                  </a:rPr>
                  <a:t>        1</a:t>
                </a:r>
                <a:r>
                  <a:rPr lang="zh-CN" altLang="en-US" sz="2400" kern="0" dirty="0" smtClean="0">
                    <a:latin typeface="仿宋" panose="02010609060101010101" pitchFamily="49" charset="-122"/>
                    <a:ea typeface="仿宋" panose="02010609060101010101" pitchFamily="49" charset="-122"/>
                  </a:rPr>
                  <a:t>）分析电场的对称性。</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2</a:t>
                </a:r>
                <a:r>
                  <a:rPr lang="zh-CN" altLang="en-US" sz="2400" kern="0" dirty="0" smtClean="0">
                    <a:latin typeface="仿宋" panose="02010609060101010101" pitchFamily="49" charset="-122"/>
                    <a:ea typeface="仿宋" panose="02010609060101010101" pitchFamily="49" charset="-122"/>
                  </a:rPr>
                  <a:t>）选择高斯面：</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smtClean="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A. </a:t>
                </a:r>
                <a:r>
                  <a:rPr lang="zh-CN" altLang="en-US" sz="2400" kern="0" dirty="0" smtClean="0">
                    <a:latin typeface="仿宋" panose="02010609060101010101" pitchFamily="49" charset="-122"/>
                    <a:ea typeface="仿宋" panose="02010609060101010101" pitchFamily="49" charset="-122"/>
                  </a:rPr>
                  <a:t>高斯</a:t>
                </a:r>
                <a:r>
                  <a:rPr lang="zh-CN" altLang="en-US" sz="2400" kern="0" dirty="0">
                    <a:latin typeface="仿宋" panose="02010609060101010101" pitchFamily="49" charset="-122"/>
                    <a:ea typeface="仿宋" panose="02010609060101010101" pitchFamily="49" charset="-122"/>
                  </a:rPr>
                  <a:t>面必须通过待求电场的</a:t>
                </a:r>
                <a:r>
                  <a:rPr lang="zh-CN" altLang="en-US" sz="2400" kern="0" dirty="0" smtClean="0">
                    <a:latin typeface="仿宋" panose="02010609060101010101" pitchFamily="49" charset="-122"/>
                    <a:ea typeface="仿宋" panose="02010609060101010101" pitchFamily="49" charset="-122"/>
                  </a:rPr>
                  <a:t>场点</a:t>
                </a:r>
                <a:r>
                  <a:rPr lang="zh-CN" altLang="en-US" sz="2400" kern="0" dirty="0">
                    <a:latin typeface="仿宋" panose="02010609060101010101" pitchFamily="49" charset="-122"/>
                    <a:ea typeface="仿宋" panose="02010609060101010101" pitchFamily="49" charset="-122"/>
                  </a:rPr>
                  <a:t>；</a:t>
                </a:r>
                <a:endParaRPr lang="en-US" altLang="zh-CN" sz="2400" kern="0" dirty="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B. </a:t>
                </a:r>
                <a:r>
                  <a:rPr lang="zh-CN" altLang="en-US" sz="2400" kern="0" dirty="0" smtClean="0">
                    <a:latin typeface="仿宋" panose="02010609060101010101" pitchFamily="49" charset="-122"/>
                    <a:ea typeface="仿宋" panose="02010609060101010101" pitchFamily="49" charset="-122"/>
                  </a:rPr>
                  <a:t>高斯面的每部分法线与电场矢量的</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smtClean="0">
                    <a:latin typeface="仿宋" panose="02010609060101010101" pitchFamily="49" charset="-122"/>
                    <a:ea typeface="仿宋" panose="02010609060101010101" pitchFamily="49" charset="-122"/>
                  </a:rPr>
                  <a:t>                夹角已知值，例如夹角为</a:t>
                </a:r>
                <a:r>
                  <a:rPr lang="en-US" altLang="zh-CN" sz="2400" kern="0" dirty="0" smtClean="0">
                    <a:latin typeface="仿宋" panose="02010609060101010101" pitchFamily="49" charset="-122"/>
                    <a:ea typeface="仿宋" panose="02010609060101010101" pitchFamily="49" charset="-122"/>
                  </a:rPr>
                  <a:t>0</a:t>
                </a:r>
                <a:r>
                  <a:rPr lang="zh-CN" altLang="en-US" sz="2400" kern="0" dirty="0" smtClean="0">
                    <a:latin typeface="仿宋" panose="02010609060101010101" pitchFamily="49" charset="-122"/>
                    <a:ea typeface="仿宋" panose="02010609060101010101" pitchFamily="49" charset="-122"/>
                  </a:rPr>
                  <a:t>或</a:t>
                </a:r>
                <a14:m>
                  <m:oMath xmlns:m="http://schemas.openxmlformats.org/officeDocument/2006/math">
                    <m:f>
                      <m:fPr>
                        <m:ctrlPr>
                          <a:rPr lang="en-US" altLang="zh-CN" sz="2400" i="1" kern="0" smtClean="0">
                            <a:latin typeface="Cambria Math" panose="02040503050406030204" pitchFamily="18" charset="0"/>
                          </a:rPr>
                        </m:ctrlPr>
                      </m:fPr>
                      <m:num>
                        <m:r>
                          <a:rPr lang="zh-CN" altLang="en-US" sz="2400" i="1" kern="0" smtClean="0">
                            <a:latin typeface="Cambria Math"/>
                          </a:rPr>
                          <m:t>𝜋</m:t>
                        </m:r>
                      </m:num>
                      <m:den>
                        <m:r>
                          <a:rPr lang="en-US" altLang="zh-CN" sz="2400" i="1" kern="0" smtClean="0">
                            <a:latin typeface="Cambria Math"/>
                          </a:rPr>
                          <m:t>2</m:t>
                        </m:r>
                      </m:den>
                    </m:f>
                  </m:oMath>
                </a14:m>
                <a:r>
                  <a:rPr lang="zh-CN" altLang="en-US" sz="2400" kern="0" dirty="0" smtClean="0">
                    <a:latin typeface="仿宋" panose="02010609060101010101" pitchFamily="49" charset="-122"/>
                    <a:ea typeface="仿宋" panose="02010609060101010101" pitchFamily="49" charset="-122"/>
                  </a:rPr>
                  <a:t>或确</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定的角度</a:t>
                </a:r>
                <a14:m>
                  <m:oMath xmlns:m="http://schemas.openxmlformats.org/officeDocument/2006/math">
                    <m:r>
                      <a:rPr lang="zh-CN" altLang="en-US" sz="2400" i="1" kern="0" smtClean="0">
                        <a:latin typeface="Cambria Math"/>
                      </a:rPr>
                      <m:t>𝛼</m:t>
                    </m:r>
                    <m:r>
                      <a:rPr lang="zh-CN" altLang="en-US" sz="2400" i="1" kern="0" smtClean="0">
                        <a:latin typeface="Cambria Math"/>
                      </a:rPr>
                      <m:t>；</m:t>
                    </m:r>
                  </m:oMath>
                </a14:m>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C. </a:t>
                </a:r>
                <a:r>
                  <a:rPr lang="zh-CN" altLang="en-US" sz="2400" kern="0" dirty="0" smtClean="0">
                    <a:latin typeface="仿宋" panose="02010609060101010101" pitchFamily="49" charset="-122"/>
                    <a:ea typeface="仿宋" panose="02010609060101010101" pitchFamily="49" charset="-122"/>
                  </a:rPr>
                  <a:t>在高斯面的全部或各部分，电场数值不变；</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D.</a:t>
                </a:r>
                <a:r>
                  <a:rPr lang="zh-CN" altLang="en-US" sz="2400" kern="0" dirty="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尽量简单，以使计算简便。</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3</a:t>
                </a:r>
                <a:r>
                  <a:rPr lang="zh-CN" altLang="en-US" sz="2400" kern="0" dirty="0" smtClean="0">
                    <a:latin typeface="仿宋" panose="02010609060101010101" pitchFamily="49" charset="-122"/>
                    <a:ea typeface="仿宋" panose="02010609060101010101" pitchFamily="49" charset="-122"/>
                  </a:rPr>
                  <a:t>）利用高斯定理求解。</a:t>
                </a:r>
                <a:endParaRPr lang="zh-CN" altLang="en-US" sz="2400" kern="0" dirty="0">
                  <a:latin typeface="仿宋" panose="02010609060101010101" pitchFamily="49" charset="-122"/>
                  <a:ea typeface="仿宋" panose="02010609060101010101" pitchFamily="49"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a:xfrm>
                <a:off x="755576" y="764704"/>
                <a:ext cx="8280920" cy="5832648"/>
              </a:xfrm>
              <a:prstGeom prst="rect">
                <a:avLst/>
              </a:prstGeom>
              <a:blipFill rotWithShape="0">
                <a:blip r:embed="rId2"/>
                <a:stretch>
                  <a:fillRect l="-1178" t="-418"/>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113</a:t>
            </a:fld>
            <a:endParaRPr lang="en-US" altLang="zh-CN"/>
          </a:p>
        </p:txBody>
      </p:sp>
      <p:sp>
        <p:nvSpPr>
          <p:cNvPr id="3" name="内容占位符 2"/>
          <p:cNvSpPr txBox="1"/>
          <p:nvPr/>
        </p:nvSpPr>
        <p:spPr>
          <a:xfrm>
            <a:off x="575556" y="1016732"/>
            <a:ext cx="7776864" cy="4752528"/>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50000"/>
              </a:lnSpc>
              <a:spcBef>
                <a:spcPts val="0"/>
              </a:spcBef>
              <a:spcAft>
                <a:spcPts val="600"/>
              </a:spcAft>
              <a:buFontTx/>
              <a:buNone/>
            </a:pPr>
            <a:r>
              <a:rPr lang="zh-CN" altLang="en-US" b="1" kern="0" dirty="0" smtClean="0">
                <a:solidFill>
                  <a:srgbClr val="111CF7"/>
                </a:solidFill>
                <a:latin typeface="仿宋" panose="02010609060101010101" pitchFamily="49" charset="-122"/>
                <a:ea typeface="仿宋" panose="02010609060101010101" pitchFamily="49" charset="-122"/>
              </a:rPr>
              <a:t>已知电荷分布，求电场分布的方法：</a:t>
            </a:r>
            <a:endParaRPr lang="en-US" altLang="zh-CN" b="1" kern="0" dirty="0" smtClean="0">
              <a:solidFill>
                <a:srgbClr val="111CF7"/>
              </a:solidFill>
              <a:latin typeface="仿宋" panose="02010609060101010101" pitchFamily="49" charset="-122"/>
              <a:ea typeface="仿宋" panose="02010609060101010101" pitchFamily="49" charset="-122"/>
            </a:endParaRPr>
          </a:p>
          <a:p>
            <a:pPr marL="0" indent="0">
              <a:lnSpc>
                <a:spcPct val="150000"/>
              </a:lnSpc>
              <a:spcBef>
                <a:spcPts val="0"/>
              </a:spcBef>
              <a:spcAft>
                <a:spcPts val="600"/>
              </a:spcAft>
              <a:buFontTx/>
              <a:buNone/>
            </a:pPr>
            <a:r>
              <a:rPr lang="zh-CN" altLang="en-US" sz="2800" b="1" kern="0" dirty="0" smtClean="0">
                <a:solidFill>
                  <a:srgbClr val="C00000"/>
                </a:solidFill>
                <a:latin typeface="仿宋" panose="02010609060101010101" pitchFamily="49" charset="-122"/>
                <a:ea typeface="仿宋" panose="02010609060101010101" pitchFamily="49" charset="-122"/>
              </a:rPr>
              <a:t>（</a:t>
            </a:r>
            <a:r>
              <a:rPr lang="en-US" altLang="zh-CN" sz="2800" b="1" kern="0" dirty="0" smtClean="0">
                <a:solidFill>
                  <a:srgbClr val="C00000"/>
                </a:solidFill>
                <a:latin typeface="仿宋" panose="02010609060101010101" pitchFamily="49" charset="-122"/>
                <a:ea typeface="仿宋" panose="02010609060101010101" pitchFamily="49" charset="-122"/>
              </a:rPr>
              <a:t>1</a:t>
            </a:r>
            <a:r>
              <a:rPr lang="zh-CN" altLang="en-US" sz="2800" b="1" kern="0" dirty="0" smtClean="0">
                <a:solidFill>
                  <a:srgbClr val="C00000"/>
                </a:solidFill>
                <a:latin typeface="仿宋" panose="02010609060101010101" pitchFamily="49" charset="-122"/>
                <a:ea typeface="仿宋" panose="02010609060101010101" pitchFamily="49" charset="-122"/>
              </a:rPr>
              <a:t>）点电荷电场公式，电场叠加原理；</a:t>
            </a:r>
            <a:endParaRPr lang="en-US" altLang="zh-CN" sz="2800" b="1" kern="0" dirty="0" smtClean="0">
              <a:solidFill>
                <a:srgbClr val="C00000"/>
              </a:solidFill>
              <a:latin typeface="仿宋" panose="02010609060101010101" pitchFamily="49" charset="-122"/>
              <a:ea typeface="仿宋" panose="02010609060101010101" pitchFamily="49" charset="-122"/>
            </a:endParaRPr>
          </a:p>
          <a:p>
            <a:pPr marL="0" indent="0">
              <a:lnSpc>
                <a:spcPct val="150000"/>
              </a:lnSpc>
              <a:spcBef>
                <a:spcPts val="0"/>
              </a:spcBef>
              <a:spcAft>
                <a:spcPts val="600"/>
              </a:spcAft>
              <a:buFontTx/>
              <a:buNone/>
            </a:pPr>
            <a:r>
              <a:rPr lang="zh-CN" altLang="en-US" sz="2800" b="1" kern="0" dirty="0" smtClean="0">
                <a:solidFill>
                  <a:srgbClr val="C00000"/>
                </a:solidFill>
                <a:latin typeface="仿宋" panose="02010609060101010101" pitchFamily="49" charset="-122"/>
                <a:ea typeface="仿宋" panose="02010609060101010101" pitchFamily="49" charset="-122"/>
              </a:rPr>
              <a:t>（</a:t>
            </a:r>
            <a:r>
              <a:rPr lang="en-US" altLang="zh-CN" sz="2800" b="1" kern="0" dirty="0" smtClean="0">
                <a:solidFill>
                  <a:srgbClr val="C00000"/>
                </a:solidFill>
                <a:latin typeface="仿宋" panose="02010609060101010101" pitchFamily="49" charset="-122"/>
                <a:ea typeface="仿宋" panose="02010609060101010101" pitchFamily="49" charset="-122"/>
              </a:rPr>
              <a:t>2</a:t>
            </a:r>
            <a:r>
              <a:rPr lang="zh-CN" altLang="en-US" sz="2800" b="1" kern="0" dirty="0" smtClean="0">
                <a:solidFill>
                  <a:srgbClr val="C00000"/>
                </a:solidFill>
                <a:latin typeface="仿宋" panose="02010609060101010101" pitchFamily="49" charset="-122"/>
                <a:ea typeface="仿宋" panose="02010609060101010101" pitchFamily="49" charset="-122"/>
              </a:rPr>
              <a:t>）高斯定理，有时需要结合电场叠加原理。</a:t>
            </a:r>
            <a:endParaRPr lang="en-US" altLang="zh-CN" sz="2800" b="1" kern="0" dirty="0" smtClean="0">
              <a:solidFill>
                <a:srgbClr val="C00000"/>
              </a:solidFill>
              <a:latin typeface="仿宋" panose="02010609060101010101" pitchFamily="49" charset="-122"/>
              <a:ea typeface="仿宋" panose="02010609060101010101" pitchFamily="49" charset="-122"/>
            </a:endParaRPr>
          </a:p>
          <a:p>
            <a:pPr marL="0" indent="0">
              <a:spcBef>
                <a:spcPts val="0"/>
              </a:spcBef>
              <a:spcAft>
                <a:spcPts val="600"/>
              </a:spcAft>
              <a:buFontTx/>
              <a:buNone/>
            </a:pPr>
            <a:endParaRPr lang="en-US" altLang="zh-CN" b="1" kern="0" dirty="0" smtClean="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12</a:t>
            </a:fld>
            <a:endParaRPr lang="en-US" altLang="zh-CN"/>
          </a:p>
        </p:txBody>
      </p:sp>
      <p:pic>
        <p:nvPicPr>
          <p:cNvPr id="3" name="图片 2"/>
          <p:cNvPicPr>
            <a:picLocks noChangeAspect="1"/>
          </p:cNvPicPr>
          <p:nvPr/>
        </p:nvPicPr>
        <p:blipFill>
          <a:blip r:embed="rId3"/>
          <a:stretch>
            <a:fillRect/>
          </a:stretch>
        </p:blipFill>
        <p:spPr>
          <a:xfrm>
            <a:off x="4432437" y="1808820"/>
            <a:ext cx="4012106" cy="2465540"/>
          </a:xfrm>
          <a:prstGeom prst="rect">
            <a:avLst/>
          </a:prstGeom>
        </p:spPr>
      </p:pic>
      <p:sp>
        <p:nvSpPr>
          <p:cNvPr id="4" name="文本框 3"/>
          <p:cNvSpPr txBox="1"/>
          <p:nvPr/>
        </p:nvSpPr>
        <p:spPr>
          <a:xfrm>
            <a:off x="6198332" y="4770860"/>
            <a:ext cx="2412268"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扭秤实验</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82548" y="821799"/>
            <a:ext cx="7761995" cy="707886"/>
          </a:xfrm>
          <a:prstGeom prst="rect">
            <a:avLst/>
          </a:prstGeom>
          <a:noFill/>
        </p:spPr>
        <p:txBody>
          <a:bodyPr wrap="square" rtlCol="0">
            <a:spAutoFit/>
          </a:bodyPr>
          <a:lstStyle/>
          <a:p>
            <a:pPr algn="l">
              <a:lnSpc>
                <a:spcPct val="125000"/>
              </a:lnSpc>
            </a:pPr>
            <a:r>
              <a:rPr lang="en-US" altLang="zh-CN" sz="3200" b="1" dirty="0">
                <a:solidFill>
                  <a:srgbClr val="C00000"/>
                </a:solidFill>
                <a:latin typeface="仿宋" panose="02010609060101010101" pitchFamily="49" charset="-122"/>
                <a:ea typeface="仿宋" panose="02010609060101010101" pitchFamily="49" charset="-122"/>
              </a:rPr>
              <a:t>4</a:t>
            </a:r>
            <a:r>
              <a:rPr lang="en-US" altLang="zh-CN" sz="3200" b="1" dirty="0" smtClean="0">
                <a:solidFill>
                  <a:srgbClr val="C00000"/>
                </a:solidFill>
                <a:latin typeface="仿宋" panose="02010609060101010101" pitchFamily="49" charset="-122"/>
                <a:ea typeface="仿宋" panose="02010609060101010101" pitchFamily="49" charset="-122"/>
              </a:rPr>
              <a:t>. </a:t>
            </a:r>
            <a:r>
              <a:rPr lang="zh-CN" altLang="en-US" sz="3200" b="1" dirty="0" smtClean="0">
                <a:solidFill>
                  <a:srgbClr val="C00000"/>
                </a:solidFill>
                <a:latin typeface="仿宋" panose="02010609060101010101" pitchFamily="49" charset="-122"/>
                <a:ea typeface="仿宋" panose="02010609060101010101" pitchFamily="49" charset="-122"/>
              </a:rPr>
              <a:t>实验</a:t>
            </a:r>
            <a:r>
              <a:rPr lang="zh-CN" altLang="en-US" sz="3200" dirty="0" smtClean="0">
                <a:latin typeface="仿宋" panose="02010609060101010101" pitchFamily="49" charset="-122"/>
                <a:ea typeface="仿宋" panose="02010609060101010101" pitchFamily="49" charset="-122"/>
              </a:rPr>
              <a:t>：</a:t>
            </a:r>
            <a:r>
              <a:rPr lang="en-US" altLang="zh-CN" sz="3200" dirty="0" smtClean="0">
                <a:latin typeface="仿宋" panose="02010609060101010101" pitchFamily="49" charset="-122"/>
                <a:ea typeface="仿宋" panose="02010609060101010101" pitchFamily="49" charset="-122"/>
              </a:rPr>
              <a:t>1785</a:t>
            </a:r>
            <a:r>
              <a:rPr lang="zh-CN" altLang="en-US" sz="3200" dirty="0" smtClean="0">
                <a:latin typeface="仿宋" panose="02010609060101010101" pitchFamily="49" charset="-122"/>
                <a:ea typeface="仿宋" panose="02010609060101010101" pitchFamily="49" charset="-122"/>
              </a:rPr>
              <a:t>年，著名的库仑扭秤实验。</a:t>
            </a:r>
            <a:endParaRPr lang="zh-CN" altLang="en-US" sz="320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nvGraphicFramePr>
        <p:xfrm>
          <a:off x="1619672" y="1808821"/>
          <a:ext cx="1800200" cy="578636"/>
        </p:xfrm>
        <a:graphic>
          <a:graphicData uri="http://schemas.openxmlformats.org/presentationml/2006/ole">
            <mc:AlternateContent xmlns:mc="http://schemas.openxmlformats.org/markup-compatibility/2006">
              <mc:Choice xmlns:v="urn:schemas-microsoft-com:vml" Requires="v">
                <p:oleObj spid="_x0000_s53839" name="Equation" r:id="rId4" imgW="17068800" imgH="5486400" progId="Equation.DSMT4">
                  <p:embed/>
                </p:oleObj>
              </mc:Choice>
              <mc:Fallback>
                <p:oleObj name="Equation" r:id="rId4" imgW="17068800" imgH="5486400" progId="Equation.DSMT4">
                  <p:embed/>
                  <p:pic>
                    <p:nvPicPr>
                      <p:cNvPr id="0" name="图片 53599"/>
                      <p:cNvPicPr/>
                      <p:nvPr/>
                    </p:nvPicPr>
                    <p:blipFill>
                      <a:blip r:embed="rId5"/>
                      <a:stretch>
                        <a:fillRect/>
                      </a:stretch>
                    </p:blipFill>
                    <p:spPr>
                      <a:xfrm>
                        <a:off x="1619672" y="1808821"/>
                        <a:ext cx="1800200" cy="57863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619672" y="2615687"/>
          <a:ext cx="1980220" cy="709890"/>
        </p:xfrm>
        <a:graphic>
          <a:graphicData uri="http://schemas.openxmlformats.org/presentationml/2006/ole">
            <mc:AlternateContent xmlns:mc="http://schemas.openxmlformats.org/markup-compatibility/2006">
              <mc:Choice xmlns:v="urn:schemas-microsoft-com:vml" Requires="v">
                <p:oleObj spid="_x0000_s53840" name="Equation" r:id="rId6" imgW="16154400" imgH="5791200" progId="Equation.DSMT4">
                  <p:embed/>
                </p:oleObj>
              </mc:Choice>
              <mc:Fallback>
                <p:oleObj name="Equation" r:id="rId6" imgW="16154400" imgH="5791200" progId="Equation.DSMT4">
                  <p:embed/>
                  <p:pic>
                    <p:nvPicPr>
                      <p:cNvPr id="0" name="图片 53600"/>
                      <p:cNvPicPr/>
                      <p:nvPr/>
                    </p:nvPicPr>
                    <p:blipFill>
                      <a:blip r:embed="rId7"/>
                      <a:stretch>
                        <a:fillRect/>
                      </a:stretch>
                    </p:blipFill>
                    <p:spPr>
                      <a:xfrm>
                        <a:off x="1619672" y="2615687"/>
                        <a:ext cx="1980220" cy="70989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619672" y="3553807"/>
          <a:ext cx="1815184" cy="518624"/>
        </p:xfrm>
        <a:graphic>
          <a:graphicData uri="http://schemas.openxmlformats.org/presentationml/2006/ole">
            <mc:AlternateContent xmlns:mc="http://schemas.openxmlformats.org/markup-compatibility/2006">
              <mc:Choice xmlns:v="urn:schemas-microsoft-com:vml" Requires="v">
                <p:oleObj spid="_x0000_s53841" name="Equation" r:id="rId8" imgW="17068800" imgH="4876800" progId="Equation.DSMT4">
                  <p:embed/>
                </p:oleObj>
              </mc:Choice>
              <mc:Fallback>
                <p:oleObj name="Equation" r:id="rId8" imgW="17068800" imgH="4876800" progId="Equation.DSMT4">
                  <p:embed/>
                  <p:pic>
                    <p:nvPicPr>
                      <p:cNvPr id="0" name="图片 53601"/>
                      <p:cNvPicPr/>
                      <p:nvPr/>
                    </p:nvPicPr>
                    <p:blipFill>
                      <a:blip r:embed="rId9"/>
                      <a:stretch>
                        <a:fillRect/>
                      </a:stretch>
                    </p:blipFill>
                    <p:spPr>
                      <a:xfrm>
                        <a:off x="1619672" y="3553807"/>
                        <a:ext cx="1815184" cy="51862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13</a:t>
            </a:fld>
            <a:endParaRPr lang="en-US" altLang="zh-CN"/>
          </a:p>
        </p:txBody>
      </p:sp>
      <p:sp>
        <p:nvSpPr>
          <p:cNvPr id="3" name="文本框 2"/>
          <p:cNvSpPr txBox="1"/>
          <p:nvPr/>
        </p:nvSpPr>
        <p:spPr>
          <a:xfrm>
            <a:off x="1007604" y="980728"/>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电引力：电单摆</a:t>
            </a:r>
            <a:endParaRPr lang="zh-CN" altLang="en-US"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5328084" y="1556792"/>
            <a:ext cx="3457575" cy="3257550"/>
          </a:xfrm>
          <a:prstGeom prst="rect">
            <a:avLst/>
          </a:prstGeom>
        </p:spPr>
      </p:pic>
      <p:sp>
        <p:nvSpPr>
          <p:cNvPr id="5" name="文本框 4"/>
          <p:cNvSpPr txBox="1"/>
          <p:nvPr/>
        </p:nvSpPr>
        <p:spPr>
          <a:xfrm>
            <a:off x="1005897" y="1615060"/>
            <a:ext cx="3744416" cy="490519"/>
          </a:xfrm>
          <a:prstGeom prst="rect">
            <a:avLst/>
          </a:prstGeom>
          <a:noFill/>
        </p:spPr>
        <p:txBody>
          <a:bodyPr wrap="square" rtlCol="0">
            <a:spAutoFit/>
          </a:bodyPr>
          <a:lstStyle/>
          <a:p>
            <a:pPr algn="l">
              <a:lnSpc>
                <a:spcPct val="125000"/>
              </a:lnSpc>
            </a:pPr>
            <a:r>
              <a:rPr lang="zh-CN" altLang="en-US" dirty="0">
                <a:latin typeface="仿宋" panose="02010609060101010101" pitchFamily="49" charset="-122"/>
                <a:ea typeface="仿宋" panose="02010609060101010101" pitchFamily="49" charset="-122"/>
              </a:rPr>
              <a:t>类比</a:t>
            </a:r>
            <a:r>
              <a:rPr lang="zh-CN" altLang="en-US" dirty="0" smtClean="0">
                <a:latin typeface="仿宋" panose="02010609060101010101" pitchFamily="49" charset="-122"/>
                <a:ea typeface="仿宋" panose="02010609060101010101" pitchFamily="49" charset="-122"/>
              </a:rPr>
              <a:t>：万有引力</a:t>
            </a:r>
            <a:endParaRPr lang="zh-CN" altLang="en-US" dirty="0">
              <a:latin typeface="仿宋" panose="02010609060101010101" pitchFamily="49" charset="-122"/>
              <a:ea typeface="仿宋" panose="02010609060101010101" pitchFamily="49" charset="-122"/>
            </a:endParaRPr>
          </a:p>
        </p:txBody>
      </p:sp>
      <p:sp>
        <p:nvSpPr>
          <p:cNvPr id="6" name="文本框 5"/>
          <p:cNvSpPr txBox="1"/>
          <p:nvPr/>
        </p:nvSpPr>
        <p:spPr>
          <a:xfrm>
            <a:off x="1024703" y="2329253"/>
            <a:ext cx="37444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单摆周期</a:t>
            </a:r>
            <a:endParaRPr lang="zh-CN" altLang="en-US" dirty="0">
              <a:solidFill>
                <a:srgbClr val="0000CC"/>
              </a:solidFill>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nvGraphicFramePr>
        <p:xfrm>
          <a:off x="2853713" y="2167978"/>
          <a:ext cx="1330341" cy="878975"/>
        </p:xfrm>
        <a:graphic>
          <a:graphicData uri="http://schemas.openxmlformats.org/presentationml/2006/ole">
            <mc:AlternateContent xmlns:mc="http://schemas.openxmlformats.org/markup-compatibility/2006">
              <mc:Choice xmlns:v="urn:schemas-microsoft-com:vml" Requires="v">
                <p:oleObj spid="_x0000_s100423" name="Equation" r:id="rId4" imgW="17068800" imgH="11277600" progId="Equation.DSMT4">
                  <p:embed/>
                </p:oleObj>
              </mc:Choice>
              <mc:Fallback>
                <p:oleObj name="Equation" r:id="rId4" imgW="17068800" imgH="11277600" progId="Equation.DSMT4">
                  <p:embed/>
                  <p:pic>
                    <p:nvPicPr>
                      <p:cNvPr id="0" name="图片 46856"/>
                      <p:cNvPicPr/>
                      <p:nvPr/>
                    </p:nvPicPr>
                    <p:blipFill>
                      <a:blip r:embed="rId5"/>
                      <a:stretch>
                        <a:fillRect/>
                      </a:stretch>
                    </p:blipFill>
                    <p:spPr>
                      <a:xfrm>
                        <a:off x="2853713" y="2167978"/>
                        <a:ext cx="1330341" cy="878975"/>
                      </a:xfrm>
                      <a:prstGeom prst="rect">
                        <a:avLst/>
                      </a:prstGeom>
                    </p:spPr>
                  </p:pic>
                </p:oleObj>
              </mc:Fallback>
            </mc:AlternateContent>
          </a:graphicData>
        </a:graphic>
      </p:graphicFrame>
      <p:sp>
        <p:nvSpPr>
          <p:cNvPr id="8" name="文本框 7"/>
          <p:cNvSpPr txBox="1"/>
          <p:nvPr/>
        </p:nvSpPr>
        <p:spPr>
          <a:xfrm>
            <a:off x="1024703" y="3185567"/>
            <a:ext cx="37444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重力</a:t>
            </a:r>
            <a:endParaRPr lang="zh-CN" altLang="en-US" dirty="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2323114" y="3024721"/>
          <a:ext cx="1768788" cy="884394"/>
        </p:xfrm>
        <a:graphic>
          <a:graphicData uri="http://schemas.openxmlformats.org/presentationml/2006/ole">
            <mc:AlternateContent xmlns:mc="http://schemas.openxmlformats.org/markup-compatibility/2006">
              <mc:Choice xmlns:v="urn:schemas-microsoft-com:vml" Requires="v">
                <p:oleObj spid="_x0000_s100424" name="Equation" r:id="rId6" imgW="18897600" imgH="9448800" progId="Equation.DSMT4">
                  <p:embed/>
                </p:oleObj>
              </mc:Choice>
              <mc:Fallback>
                <p:oleObj name="Equation" r:id="rId6" imgW="18897600" imgH="9448800" progId="Equation.DSMT4">
                  <p:embed/>
                  <p:pic>
                    <p:nvPicPr>
                      <p:cNvPr id="0" name="图片 46857"/>
                      <p:cNvPicPr/>
                      <p:nvPr/>
                    </p:nvPicPr>
                    <p:blipFill>
                      <a:blip r:embed="rId7"/>
                      <a:stretch>
                        <a:fillRect/>
                      </a:stretch>
                    </p:blipFill>
                    <p:spPr>
                      <a:xfrm>
                        <a:off x="2323114" y="3024721"/>
                        <a:ext cx="1768788" cy="884394"/>
                      </a:xfrm>
                      <a:prstGeom prst="rect">
                        <a:avLst/>
                      </a:prstGeom>
                    </p:spPr>
                  </p:pic>
                </p:oleObj>
              </mc:Fallback>
            </mc:AlternateContent>
          </a:graphicData>
        </a:graphic>
      </p:graphicFrame>
      <p:sp>
        <p:nvSpPr>
          <p:cNvPr id="10" name="文本框 9"/>
          <p:cNvSpPr txBox="1"/>
          <p:nvPr/>
        </p:nvSpPr>
        <p:spPr>
          <a:xfrm>
            <a:off x="978514" y="4170756"/>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代入得：</a:t>
            </a:r>
            <a:endParaRPr lang="zh-CN" altLang="en-US"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nvGraphicFramePr>
        <p:xfrm>
          <a:off x="2606831" y="3990392"/>
          <a:ext cx="1824104" cy="851248"/>
        </p:xfrm>
        <a:graphic>
          <a:graphicData uri="http://schemas.openxmlformats.org/presentationml/2006/ole">
            <mc:AlternateContent xmlns:mc="http://schemas.openxmlformats.org/markup-compatibility/2006">
              <mc:Choice xmlns:v="urn:schemas-microsoft-com:vml" Requires="v">
                <p:oleObj spid="_x0000_s100425" name="Equation" r:id="rId8" imgW="22860000" imgH="10668000" progId="Equation.DSMT4">
                  <p:embed/>
                </p:oleObj>
              </mc:Choice>
              <mc:Fallback>
                <p:oleObj name="Equation" r:id="rId8" imgW="22860000" imgH="10668000" progId="Equation.DSMT4">
                  <p:embed/>
                  <p:pic>
                    <p:nvPicPr>
                      <p:cNvPr id="0" name="图片 46858"/>
                      <p:cNvPicPr/>
                      <p:nvPr/>
                    </p:nvPicPr>
                    <p:blipFill>
                      <a:blip r:embed="rId9"/>
                      <a:stretch>
                        <a:fillRect/>
                      </a:stretch>
                    </p:blipFill>
                    <p:spPr>
                      <a:xfrm>
                        <a:off x="2606831" y="3990392"/>
                        <a:ext cx="1824104" cy="851248"/>
                      </a:xfrm>
                      <a:prstGeom prst="rect">
                        <a:avLst/>
                      </a:prstGeom>
                    </p:spPr>
                  </p:pic>
                </p:oleObj>
              </mc:Fallback>
            </mc:AlternateContent>
          </a:graphicData>
        </a:graphic>
      </p:graphicFrame>
      <p:sp>
        <p:nvSpPr>
          <p:cNvPr id="12" name="文本框 11"/>
          <p:cNvSpPr txBox="1"/>
          <p:nvPr/>
        </p:nvSpPr>
        <p:spPr>
          <a:xfrm>
            <a:off x="1024703" y="4910685"/>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即：</a:t>
            </a:r>
            <a:endParaRPr lang="zh-CN" altLang="en-US"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nvGraphicFramePr>
        <p:xfrm>
          <a:off x="2245338" y="4984264"/>
          <a:ext cx="962170" cy="416940"/>
        </p:xfrm>
        <a:graphic>
          <a:graphicData uri="http://schemas.openxmlformats.org/presentationml/2006/ole">
            <mc:AlternateContent xmlns:mc="http://schemas.openxmlformats.org/markup-compatibility/2006">
              <mc:Choice xmlns:v="urn:schemas-microsoft-com:vml" Requires="v">
                <p:oleObj spid="_x0000_s100426" name="Equation" r:id="rId10" imgW="9144000" imgH="3962400" progId="Equation.DSMT4">
                  <p:embed/>
                </p:oleObj>
              </mc:Choice>
              <mc:Fallback>
                <p:oleObj name="Equation" r:id="rId10" imgW="9144000" imgH="3962400" progId="Equation.DSMT4">
                  <p:embed/>
                  <p:pic>
                    <p:nvPicPr>
                      <p:cNvPr id="0" name="图片 46859"/>
                      <p:cNvPicPr/>
                      <p:nvPr/>
                    </p:nvPicPr>
                    <p:blipFill>
                      <a:blip r:embed="rId11"/>
                      <a:stretch>
                        <a:fillRect/>
                      </a:stretch>
                    </p:blipFill>
                    <p:spPr>
                      <a:xfrm>
                        <a:off x="2245338" y="4984264"/>
                        <a:ext cx="962170" cy="416940"/>
                      </a:xfrm>
                      <a:prstGeom prst="rect">
                        <a:avLst/>
                      </a:prstGeom>
                      <a:solidFill>
                        <a:srgbClr val="FFFF00"/>
                      </a:solidFill>
                    </p:spPr>
                  </p:pic>
                </p:oleObj>
              </mc:Fallback>
            </mc:AlternateContent>
          </a:graphicData>
        </a:graphic>
      </p:graphicFrame>
      <p:sp>
        <p:nvSpPr>
          <p:cNvPr id="14" name="文本框 13"/>
          <p:cNvSpPr txBox="1"/>
          <p:nvPr/>
        </p:nvSpPr>
        <p:spPr>
          <a:xfrm>
            <a:off x="978514" y="5470249"/>
            <a:ext cx="7085744" cy="1015663"/>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修正漏电产生的误差，平方反比的结论基本成立。是</a:t>
            </a:r>
            <a:r>
              <a:rPr lang="zh-CN" altLang="en-US" dirty="0" smtClean="0">
                <a:solidFill>
                  <a:srgbClr val="0000CC"/>
                </a:solidFill>
                <a:latin typeface="仿宋" panose="02010609060101010101" pitchFamily="49" charset="-122"/>
                <a:ea typeface="仿宋" panose="02010609060101010101" pitchFamily="49" charset="-122"/>
              </a:rPr>
              <a:t>间接验证</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14</a:t>
            </a:fld>
            <a:endParaRPr lang="en-US" altLang="zh-CN" dirty="0"/>
          </a:p>
        </p:txBody>
      </p:sp>
      <p:sp>
        <p:nvSpPr>
          <p:cNvPr id="3" name="文本框 2"/>
          <p:cNvSpPr txBox="1"/>
          <p:nvPr/>
        </p:nvSpPr>
        <p:spPr>
          <a:xfrm>
            <a:off x="701680" y="728700"/>
            <a:ext cx="7761995" cy="623248"/>
          </a:xfrm>
          <a:prstGeom prst="rect">
            <a:avLst/>
          </a:prstGeom>
          <a:noFill/>
        </p:spPr>
        <p:txBody>
          <a:bodyPr wrap="square" rtlCol="0">
            <a:spAutoFit/>
          </a:bodyPr>
          <a:lstStyle/>
          <a:p>
            <a:pPr algn="l">
              <a:lnSpc>
                <a:spcPct val="125000"/>
              </a:lnSpc>
            </a:pPr>
            <a:r>
              <a:rPr lang="en-US" altLang="zh-CN" sz="3200" b="1" dirty="0">
                <a:solidFill>
                  <a:srgbClr val="C00000"/>
                </a:solidFill>
                <a:latin typeface="仿宋" panose="02010609060101010101" pitchFamily="49" charset="-122"/>
                <a:ea typeface="仿宋" panose="02010609060101010101" pitchFamily="49" charset="-122"/>
              </a:rPr>
              <a:t>5</a:t>
            </a:r>
            <a:r>
              <a:rPr lang="en-US" altLang="zh-CN" sz="3200" b="1" dirty="0" smtClean="0">
                <a:solidFill>
                  <a:srgbClr val="C00000"/>
                </a:solidFill>
                <a:latin typeface="仿宋" panose="02010609060101010101" pitchFamily="49" charset="-122"/>
                <a:ea typeface="仿宋" panose="02010609060101010101" pitchFamily="49" charset="-122"/>
              </a:rPr>
              <a:t>. </a:t>
            </a:r>
            <a:r>
              <a:rPr lang="zh-CN" altLang="en-US" sz="3200" b="1" dirty="0" smtClean="0">
                <a:solidFill>
                  <a:srgbClr val="C00000"/>
                </a:solidFill>
                <a:latin typeface="仿宋" panose="02010609060101010101" pitchFamily="49" charset="-122"/>
                <a:ea typeface="仿宋" panose="02010609060101010101" pitchFamily="49" charset="-122"/>
              </a:rPr>
              <a:t>规律</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899592" y="1399516"/>
            <a:ext cx="7164796" cy="2400657"/>
          </a:xfrm>
          <a:prstGeom prst="rect">
            <a:avLst/>
          </a:prstGeom>
        </p:spPr>
        <p:txBody>
          <a:bodyPr wrap="square">
            <a:spAutoFit/>
          </a:bodyPr>
          <a:lstStyle/>
          <a:p>
            <a:pPr marL="0" indent="0" algn="l">
              <a:lnSpc>
                <a:spcPct val="125000"/>
              </a:lnSpc>
              <a:buNone/>
            </a:pPr>
            <a:r>
              <a:rPr lang="zh-CN" altLang="en-US" b="1" dirty="0">
                <a:solidFill>
                  <a:srgbClr val="111CF7"/>
                </a:solidFill>
                <a:latin typeface="仿宋" panose="02010609060101010101" pitchFamily="49" charset="-122"/>
                <a:ea typeface="仿宋" panose="02010609060101010101" pitchFamily="49" charset="-122"/>
              </a:rPr>
              <a:t>库仑定律</a:t>
            </a:r>
            <a:r>
              <a:rPr lang="zh-CN" altLang="en-US" b="1" dirty="0" smtClean="0">
                <a:solidFill>
                  <a:srgbClr val="111CF7"/>
                </a:solidFill>
                <a:latin typeface="仿宋" panose="02010609060101010101" pitchFamily="49" charset="-122"/>
                <a:ea typeface="仿宋" panose="02010609060101010101" pitchFamily="49" charset="-122"/>
              </a:rPr>
              <a:t>的表述</a:t>
            </a:r>
            <a:r>
              <a:rPr lang="en-US" altLang="zh-CN" b="1" dirty="0">
                <a:solidFill>
                  <a:srgbClr val="111CF7"/>
                </a:solidFill>
                <a:latin typeface="仿宋" panose="02010609060101010101" pitchFamily="49" charset="-122"/>
                <a:ea typeface="仿宋" panose="02010609060101010101" pitchFamily="49" charset="-122"/>
              </a:rPr>
              <a:t>:  </a:t>
            </a:r>
          </a:p>
          <a:p>
            <a:pPr marL="0" indent="0" algn="l">
              <a:lnSpc>
                <a:spcPct val="125000"/>
              </a:lnSpc>
              <a:buNone/>
            </a:pPr>
            <a:r>
              <a:rPr lang="en-US" altLang="zh-CN" b="1" dirty="0" smtClean="0">
                <a:solidFill>
                  <a:srgbClr val="111CF7"/>
                </a:solidFill>
                <a:latin typeface="仿宋" panose="02010609060101010101" pitchFamily="49" charset="-122"/>
                <a:ea typeface="仿宋" panose="02010609060101010101" pitchFamily="49" charset="-122"/>
              </a:rPr>
              <a:t>    </a:t>
            </a:r>
            <a:r>
              <a:rPr lang="zh-CN" altLang="en-US" b="1" dirty="0" smtClean="0">
                <a:solidFill>
                  <a:srgbClr val="111CF7"/>
                </a:solidFill>
                <a:latin typeface="仿宋" panose="02010609060101010101" pitchFamily="49" charset="-122"/>
                <a:ea typeface="仿宋" panose="02010609060101010101" pitchFamily="49" charset="-122"/>
              </a:rPr>
              <a:t>在</a:t>
            </a:r>
            <a:r>
              <a:rPr lang="zh-CN" altLang="en-US" b="1" dirty="0">
                <a:solidFill>
                  <a:srgbClr val="FF0000"/>
                </a:solidFill>
                <a:latin typeface="仿宋" panose="02010609060101010101" pitchFamily="49" charset="-122"/>
                <a:ea typeface="仿宋" panose="02010609060101010101" pitchFamily="49" charset="-122"/>
              </a:rPr>
              <a:t>真空</a:t>
            </a:r>
            <a:r>
              <a:rPr lang="zh-CN" altLang="en-US" b="1" dirty="0">
                <a:solidFill>
                  <a:srgbClr val="111CF7"/>
                </a:solidFill>
                <a:latin typeface="仿宋" panose="02010609060101010101" pitchFamily="49" charset="-122"/>
                <a:ea typeface="仿宋" panose="02010609060101010101" pitchFamily="49" charset="-122"/>
              </a:rPr>
              <a:t>中， 两个</a:t>
            </a:r>
            <a:r>
              <a:rPr lang="zh-CN" altLang="en-US" b="1" dirty="0">
                <a:solidFill>
                  <a:srgbClr val="FF0000"/>
                </a:solidFill>
                <a:latin typeface="仿宋" panose="02010609060101010101" pitchFamily="49" charset="-122"/>
                <a:ea typeface="仿宋" panose="02010609060101010101" pitchFamily="49" charset="-122"/>
              </a:rPr>
              <a:t>静止</a:t>
            </a:r>
            <a:r>
              <a:rPr lang="zh-CN" altLang="en-US" b="1" dirty="0">
                <a:solidFill>
                  <a:srgbClr val="111CF7"/>
                </a:solidFill>
                <a:latin typeface="仿宋" panose="02010609060101010101" pitchFamily="49" charset="-122"/>
                <a:ea typeface="仿宋" panose="02010609060101010101" pitchFamily="49" charset="-122"/>
              </a:rPr>
              <a:t>点电荷之间的相互作用力，大小与它们的电量的乘积成正比，与它们之间距离的平方成反比；作用力的方向</a:t>
            </a:r>
            <a:r>
              <a:rPr lang="zh-CN" altLang="en-US" b="1" dirty="0" smtClean="0">
                <a:solidFill>
                  <a:srgbClr val="111CF7"/>
                </a:solidFill>
                <a:latin typeface="仿宋" panose="02010609060101010101" pitchFamily="49" charset="-122"/>
                <a:ea typeface="仿宋" panose="02010609060101010101" pitchFamily="49" charset="-122"/>
              </a:rPr>
              <a:t>沿着两点电荷间的连线</a:t>
            </a:r>
            <a:r>
              <a:rPr lang="zh-CN" altLang="en-US" b="1" dirty="0">
                <a:solidFill>
                  <a:srgbClr val="111CF7"/>
                </a:solidFill>
                <a:latin typeface="仿宋" panose="02010609060101010101" pitchFamily="49" charset="-122"/>
                <a:ea typeface="仿宋" panose="02010609060101010101" pitchFamily="49" charset="-122"/>
              </a:rPr>
              <a:t>，同号电荷相斥，异号电荷相吸。</a:t>
            </a:r>
          </a:p>
        </p:txBody>
      </p:sp>
      <p:graphicFrame>
        <p:nvGraphicFramePr>
          <p:cNvPr id="5" name="对象 4"/>
          <p:cNvGraphicFramePr/>
          <p:nvPr/>
        </p:nvGraphicFramePr>
        <p:xfrm>
          <a:off x="1235778" y="4293096"/>
          <a:ext cx="2771775" cy="1143000"/>
        </p:xfrm>
        <a:graphic>
          <a:graphicData uri="http://schemas.openxmlformats.org/presentationml/2006/ole">
            <mc:AlternateContent xmlns:mc="http://schemas.openxmlformats.org/markup-compatibility/2006">
              <mc:Choice xmlns:v="urn:schemas-microsoft-com:vml" Requires="v">
                <p:oleObj spid="_x0000_s102412" name="Equation" r:id="rId3" imgW="17678400" imgH="9448800" progId="Equation.DSMT4">
                  <p:embed/>
                </p:oleObj>
              </mc:Choice>
              <mc:Fallback>
                <p:oleObj name="Equation" r:id="rId3" imgW="17678400" imgH="9448800" progId="Equation.DSMT4">
                  <p:embed/>
                  <p:pic>
                    <p:nvPicPr>
                      <p:cNvPr id="0" name="图片 5993"/>
                      <p:cNvPicPr>
                        <a:picLocks noChangeArrowheads="1"/>
                      </p:cNvPicPr>
                      <p:nvPr/>
                    </p:nvPicPr>
                    <p:blipFill>
                      <a:blip r:embed="rId4"/>
                      <a:srcRect/>
                      <a:stretch>
                        <a:fillRect/>
                      </a:stretch>
                    </p:blipFill>
                    <p:spPr bwMode="auto">
                      <a:xfrm>
                        <a:off x="1235778" y="4293096"/>
                        <a:ext cx="2771775"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nvGraphicFramePr>
        <p:xfrm>
          <a:off x="4932040" y="4049396"/>
          <a:ext cx="2952328" cy="1386700"/>
        </p:xfrm>
        <a:graphic>
          <a:graphicData uri="http://schemas.openxmlformats.org/presentationml/2006/ole">
            <mc:AlternateContent xmlns:mc="http://schemas.openxmlformats.org/markup-compatibility/2006">
              <mc:Choice xmlns:v="urn:schemas-microsoft-com:vml" Requires="v">
                <p:oleObj spid="_x0000_s102413" name="Equation" r:id="rId5" imgW="20116800" imgH="9448800" progId="Equation.DSMT4">
                  <p:embed/>
                </p:oleObj>
              </mc:Choice>
              <mc:Fallback>
                <p:oleObj name="Equation" r:id="rId5" imgW="20116800" imgH="9448800" progId="Equation.DSMT4">
                  <p:embed/>
                  <p:pic>
                    <p:nvPicPr>
                      <p:cNvPr id="0" name="图片 5994"/>
                      <p:cNvPicPr/>
                      <p:nvPr/>
                    </p:nvPicPr>
                    <p:blipFill>
                      <a:blip r:embed="rId6"/>
                      <a:stretch>
                        <a:fillRect/>
                      </a:stretch>
                    </p:blipFill>
                    <p:spPr>
                      <a:xfrm>
                        <a:off x="4932040" y="4049396"/>
                        <a:ext cx="2952328" cy="13867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3"/>
          <p:cNvGrpSpPr/>
          <p:nvPr/>
        </p:nvGrpSpPr>
        <p:grpSpPr bwMode="auto">
          <a:xfrm>
            <a:off x="4905920" y="836712"/>
            <a:ext cx="3516313" cy="984250"/>
            <a:chOff x="2926" y="96"/>
            <a:chExt cx="2215" cy="620"/>
          </a:xfrm>
        </p:grpSpPr>
        <p:sp>
          <p:nvSpPr>
            <p:cNvPr id="66" name="Oval 4"/>
            <p:cNvSpPr>
              <a:spLocks noChangeArrowheads="1"/>
            </p:cNvSpPr>
            <p:nvPr/>
          </p:nvSpPr>
          <p:spPr bwMode="auto">
            <a:xfrm>
              <a:off x="4948"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Oval 5"/>
            <p:cNvSpPr>
              <a:spLocks noChangeArrowheads="1"/>
            </p:cNvSpPr>
            <p:nvPr/>
          </p:nvSpPr>
          <p:spPr bwMode="auto">
            <a:xfrm>
              <a:off x="3076"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68" name="Object 6"/>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103452" name="公式" r:id="rId3" imgW="165100" imgH="203200" progId="Equation.3">
                    <p:embed/>
                  </p:oleObj>
                </mc:Choice>
                <mc:Fallback>
                  <p:oleObj name="公式" r:id="rId3" imgW="165100" imgH="203200" progId="Equation.3">
                    <p:embed/>
                    <p:pic>
                      <p:nvPicPr>
                        <p:cNvPr id="0" name="图片 830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7"/>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103453" name="公式" r:id="rId5" imgW="177800" imgH="203200" progId="Equation.3">
                    <p:embed/>
                  </p:oleObj>
                </mc:Choice>
                <mc:Fallback>
                  <p:oleObj name="公式" r:id="rId5" imgW="177800" imgH="203200" progId="Equation.3">
                    <p:embed/>
                    <p:pic>
                      <p:nvPicPr>
                        <p:cNvPr id="0" name="图片 830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2" name="Object 10"/>
          <p:cNvGraphicFramePr/>
          <p:nvPr>
            <p:extLst>
              <p:ext uri="{D42A27DB-BD31-4B8C-83A1-F6EECF244321}">
                <p14:modId xmlns:p14="http://schemas.microsoft.com/office/powerpoint/2010/main" val="3356086202"/>
              </p:ext>
            </p:extLst>
          </p:nvPr>
        </p:nvGraphicFramePr>
        <p:xfrm>
          <a:off x="1144588" y="2558040"/>
          <a:ext cx="2531669" cy="963510"/>
        </p:xfrm>
        <a:graphic>
          <a:graphicData uri="http://schemas.openxmlformats.org/presentationml/2006/ole">
            <mc:AlternateContent xmlns:mc="http://schemas.openxmlformats.org/markup-compatibility/2006">
              <mc:Choice xmlns:v="urn:schemas-microsoft-com:vml" Requires="v">
                <p:oleObj spid="_x0000_s103454" name="Equation" r:id="rId7" imgW="939600" imgH="393480" progId="Equation.DSMT4">
                  <p:embed/>
                </p:oleObj>
              </mc:Choice>
              <mc:Fallback>
                <p:oleObj name="Equation" r:id="rId7" imgW="939600" imgH="393480" progId="Equation.DSMT4">
                  <p:embed/>
                  <p:pic>
                    <p:nvPicPr>
                      <p:cNvPr id="0" name="图片 83035"/>
                      <p:cNvPicPr>
                        <a:picLocks noChangeArrowheads="1"/>
                      </p:cNvPicPr>
                      <p:nvPr/>
                    </p:nvPicPr>
                    <p:blipFill>
                      <a:blip r:embed="rId8"/>
                      <a:srcRect/>
                      <a:stretch>
                        <a:fillRect/>
                      </a:stretch>
                    </p:blipFill>
                    <p:spPr bwMode="auto">
                      <a:xfrm>
                        <a:off x="1144588" y="2558040"/>
                        <a:ext cx="2531669" cy="963510"/>
                      </a:xfrm>
                      <a:prstGeom prst="rect">
                        <a:avLst/>
                      </a:prstGeom>
                      <a:noFill/>
                      <a:ln w="9525">
                        <a:solidFill>
                          <a:srgbClr val="0000CC"/>
                        </a:solidFill>
                        <a:miter lim="800000"/>
                        <a:headEnd/>
                        <a:tailEnd/>
                      </a:ln>
                      <a:effectLst/>
                      <a:extLst/>
                    </p:spPr>
                  </p:pic>
                </p:oleObj>
              </mc:Fallback>
            </mc:AlternateContent>
          </a:graphicData>
        </a:graphic>
      </p:graphicFrame>
      <p:grpSp>
        <p:nvGrpSpPr>
          <p:cNvPr id="73" name="Group 12"/>
          <p:cNvGrpSpPr/>
          <p:nvPr/>
        </p:nvGrpSpPr>
        <p:grpSpPr bwMode="auto">
          <a:xfrm>
            <a:off x="5037534" y="1626366"/>
            <a:ext cx="2971800" cy="514350"/>
            <a:chOff x="2016" y="960"/>
            <a:chExt cx="1872" cy="324"/>
          </a:xfrm>
        </p:grpSpPr>
        <p:sp>
          <p:nvSpPr>
            <p:cNvPr id="74" name="Line 13"/>
            <p:cNvSpPr>
              <a:spLocks noChangeShapeType="1"/>
            </p:cNvSpPr>
            <p:nvPr/>
          </p:nvSpPr>
          <p:spPr bwMode="auto">
            <a:xfrm>
              <a:off x="2016" y="960"/>
              <a:ext cx="1872" cy="0"/>
            </a:xfrm>
            <a:prstGeom prst="line">
              <a:avLst/>
            </a:prstGeom>
            <a:noFill/>
            <a:ln w="38100">
              <a:solidFill>
                <a:srgbClr val="00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75" name="Object 14"/>
            <p:cNvGraphicFramePr>
              <a:graphicFrameLocks noChangeAspect="1"/>
            </p:cNvGraphicFramePr>
            <p:nvPr/>
          </p:nvGraphicFramePr>
          <p:xfrm>
            <a:off x="2878" y="1005"/>
            <a:ext cx="251" cy="279"/>
          </p:xfrm>
          <a:graphic>
            <a:graphicData uri="http://schemas.openxmlformats.org/presentationml/2006/ole">
              <mc:AlternateContent xmlns:mc="http://schemas.openxmlformats.org/markup-compatibility/2006">
                <mc:Choice xmlns:v="urn:schemas-microsoft-com:vml" Requires="v">
                  <p:oleObj spid="_x0000_s103455" name="公式" r:id="rId9" imgW="114300" imgH="127000" progId="Equation.3">
                    <p:embed/>
                  </p:oleObj>
                </mc:Choice>
                <mc:Fallback>
                  <p:oleObj name="公式" r:id="rId9" imgW="114300" imgH="127000" progId="Equation.3">
                    <p:embed/>
                    <p:pic>
                      <p:nvPicPr>
                        <p:cNvPr id="0" name="图片 830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 y="1005"/>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6" name="Group 47"/>
          <p:cNvGrpSpPr/>
          <p:nvPr/>
        </p:nvGrpSpPr>
        <p:grpSpPr bwMode="auto">
          <a:xfrm>
            <a:off x="4446998" y="5556563"/>
            <a:ext cx="830262" cy="896777"/>
            <a:chOff x="2976" y="3264"/>
            <a:chExt cx="240" cy="226"/>
          </a:xfrm>
        </p:grpSpPr>
        <p:graphicFrame>
          <p:nvGraphicFramePr>
            <p:cNvPr id="77" name="Object 17"/>
            <p:cNvGraphicFramePr/>
            <p:nvPr>
              <p:extLst>
                <p:ext uri="{D42A27DB-BD31-4B8C-83A1-F6EECF244321}">
                  <p14:modId xmlns:p14="http://schemas.microsoft.com/office/powerpoint/2010/main" val="1862882894"/>
                </p:ext>
              </p:extLst>
            </p:nvPr>
          </p:nvGraphicFramePr>
          <p:xfrm>
            <a:off x="3014" y="3317"/>
            <a:ext cx="156" cy="173"/>
          </p:xfrm>
          <a:graphic>
            <a:graphicData uri="http://schemas.openxmlformats.org/presentationml/2006/ole">
              <mc:AlternateContent xmlns:mc="http://schemas.openxmlformats.org/markup-compatibility/2006">
                <mc:Choice xmlns:v="urn:schemas-microsoft-com:vml" Requires="v">
                  <p:oleObj spid="_x0000_s103456" name="Equation" r:id="rId11" imgW="190440" imgH="241200" progId="Equation.DSMT4">
                    <p:embed/>
                  </p:oleObj>
                </mc:Choice>
                <mc:Fallback>
                  <p:oleObj name="Equation" r:id="rId11" imgW="190440" imgH="241200" progId="Equation.DSMT4">
                    <p:embed/>
                    <p:pic>
                      <p:nvPicPr>
                        <p:cNvPr id="0" name="图片 83037"/>
                        <p:cNvPicPr>
                          <a:picLocks noChangeArrowheads="1"/>
                        </p:cNvPicPr>
                        <p:nvPr/>
                      </p:nvPicPr>
                      <p:blipFill>
                        <a:blip r:embed="rId12"/>
                        <a:srcRect/>
                        <a:stretch>
                          <a:fillRect/>
                        </a:stretch>
                      </p:blipFill>
                      <p:spPr bwMode="auto">
                        <a:xfrm>
                          <a:off x="3014" y="3317"/>
                          <a:ext cx="156" cy="173"/>
                        </a:xfrm>
                        <a:prstGeom prst="rect">
                          <a:avLst/>
                        </a:prstGeom>
                        <a:noFill/>
                        <a:ln>
                          <a:noFill/>
                        </a:ln>
                        <a:effectLst/>
                        <a:extLst/>
                      </p:spPr>
                    </p:pic>
                  </p:oleObj>
                </mc:Fallback>
              </mc:AlternateContent>
            </a:graphicData>
          </a:graphic>
        </p:graphicFrame>
        <p:sp>
          <p:nvSpPr>
            <p:cNvPr id="78" name="Line 18"/>
            <p:cNvSpPr>
              <a:spLocks noChangeShapeType="1"/>
            </p:cNvSpPr>
            <p:nvPr/>
          </p:nvSpPr>
          <p:spPr bwMode="auto">
            <a:xfrm>
              <a:off x="2976" y="3264"/>
              <a:ext cx="240" cy="0"/>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80" name="Object 20"/>
          <p:cNvGraphicFramePr/>
          <p:nvPr>
            <p:extLst>
              <p:ext uri="{D42A27DB-BD31-4B8C-83A1-F6EECF244321}">
                <p14:modId xmlns:p14="http://schemas.microsoft.com/office/powerpoint/2010/main" val="206539705"/>
              </p:ext>
            </p:extLst>
          </p:nvPr>
        </p:nvGraphicFramePr>
        <p:xfrm>
          <a:off x="4332833" y="2382004"/>
          <a:ext cx="597296" cy="634938"/>
        </p:xfrm>
        <a:graphic>
          <a:graphicData uri="http://schemas.openxmlformats.org/presentationml/2006/ole">
            <mc:AlternateContent xmlns:mc="http://schemas.openxmlformats.org/markup-compatibility/2006">
              <mc:Choice xmlns:v="urn:schemas-microsoft-com:vml" Requires="v">
                <p:oleObj spid="_x0000_s103457" name="Equation" r:id="rId13" imgW="190440" imgH="241200" progId="Equation.DSMT4">
                  <p:embed/>
                </p:oleObj>
              </mc:Choice>
              <mc:Fallback>
                <p:oleObj name="Equation" r:id="rId13" imgW="190440" imgH="241200" progId="Equation.DSMT4">
                  <p:embed/>
                  <p:pic>
                    <p:nvPicPr>
                      <p:cNvPr id="0" name="图片 83038"/>
                      <p:cNvPicPr>
                        <a:picLocks noChangeArrowheads="1"/>
                      </p:cNvPicPr>
                      <p:nvPr/>
                    </p:nvPicPr>
                    <p:blipFill>
                      <a:blip r:embed="rId14"/>
                      <a:srcRect/>
                      <a:stretch>
                        <a:fillRect/>
                      </a:stretch>
                    </p:blipFill>
                    <p:spPr bwMode="auto">
                      <a:xfrm>
                        <a:off x="4332833" y="2382004"/>
                        <a:ext cx="597296" cy="634938"/>
                      </a:xfrm>
                      <a:prstGeom prst="rect">
                        <a:avLst/>
                      </a:prstGeom>
                      <a:noFill/>
                      <a:ln>
                        <a:noFill/>
                      </a:ln>
                      <a:effectLst/>
                    </p:spPr>
                  </p:pic>
                </p:oleObj>
              </mc:Fallback>
            </mc:AlternateContent>
          </a:graphicData>
        </a:graphic>
      </p:graphicFrame>
      <p:graphicFrame>
        <p:nvGraphicFramePr>
          <p:cNvPr id="83" name="Object 26"/>
          <p:cNvGraphicFramePr/>
          <p:nvPr>
            <p:extLst>
              <p:ext uri="{D42A27DB-BD31-4B8C-83A1-F6EECF244321}">
                <p14:modId xmlns:p14="http://schemas.microsoft.com/office/powerpoint/2010/main" val="2911023801"/>
              </p:ext>
            </p:extLst>
          </p:nvPr>
        </p:nvGraphicFramePr>
        <p:xfrm>
          <a:off x="1072924" y="5129525"/>
          <a:ext cx="2248445" cy="958552"/>
        </p:xfrm>
        <a:graphic>
          <a:graphicData uri="http://schemas.openxmlformats.org/presentationml/2006/ole">
            <mc:AlternateContent xmlns:mc="http://schemas.openxmlformats.org/markup-compatibility/2006">
              <mc:Choice xmlns:v="urn:schemas-microsoft-com:vml" Requires="v">
                <p:oleObj spid="_x0000_s103458" name="Equation" r:id="rId15" imgW="939600" imgH="393480" progId="Equation.DSMT4">
                  <p:embed/>
                </p:oleObj>
              </mc:Choice>
              <mc:Fallback>
                <p:oleObj name="Equation" r:id="rId15" imgW="939600" imgH="393480" progId="Equation.DSMT4">
                  <p:embed/>
                  <p:pic>
                    <p:nvPicPr>
                      <p:cNvPr id="0" name="图片 83039"/>
                      <p:cNvPicPr>
                        <a:picLocks noChangeArrowheads="1"/>
                      </p:cNvPicPr>
                      <p:nvPr/>
                    </p:nvPicPr>
                    <p:blipFill>
                      <a:blip r:embed="rId16"/>
                      <a:srcRect/>
                      <a:stretch>
                        <a:fillRect/>
                      </a:stretch>
                    </p:blipFill>
                    <p:spPr bwMode="auto">
                      <a:xfrm>
                        <a:off x="1072924" y="5129525"/>
                        <a:ext cx="2248445" cy="958552"/>
                      </a:xfrm>
                      <a:prstGeom prst="rect">
                        <a:avLst/>
                      </a:prstGeom>
                      <a:noFill/>
                      <a:ln w="9525">
                        <a:solidFill>
                          <a:srgbClr val="0000CC"/>
                        </a:solidFill>
                        <a:miter lim="800000"/>
                        <a:headEnd/>
                        <a:tailEnd/>
                      </a:ln>
                      <a:effectLst/>
                      <a:extLst/>
                    </p:spPr>
                  </p:pic>
                </p:oleObj>
              </mc:Fallback>
            </mc:AlternateContent>
          </a:graphicData>
        </a:graphic>
      </p:graphicFrame>
      <p:grpSp>
        <p:nvGrpSpPr>
          <p:cNvPr id="88" name="Group 31"/>
          <p:cNvGrpSpPr/>
          <p:nvPr/>
        </p:nvGrpSpPr>
        <p:grpSpPr bwMode="auto">
          <a:xfrm>
            <a:off x="4764633" y="4642163"/>
            <a:ext cx="3516313" cy="984250"/>
            <a:chOff x="2926" y="96"/>
            <a:chExt cx="2215" cy="620"/>
          </a:xfrm>
        </p:grpSpPr>
        <p:sp>
          <p:nvSpPr>
            <p:cNvPr id="89" name="Oval 32"/>
            <p:cNvSpPr>
              <a:spLocks noChangeArrowheads="1"/>
            </p:cNvSpPr>
            <p:nvPr/>
          </p:nvSpPr>
          <p:spPr bwMode="auto">
            <a:xfrm>
              <a:off x="4948"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Oval 33"/>
            <p:cNvSpPr>
              <a:spLocks noChangeArrowheads="1"/>
            </p:cNvSpPr>
            <p:nvPr/>
          </p:nvSpPr>
          <p:spPr bwMode="auto">
            <a:xfrm>
              <a:off x="3076"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1" name="Object 34"/>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103459" name="公式" r:id="rId17" imgW="165100" imgH="203200" progId="Equation.3">
                    <p:embed/>
                  </p:oleObj>
                </mc:Choice>
                <mc:Fallback>
                  <p:oleObj name="公式" r:id="rId17" imgW="165100" imgH="203200" progId="Equation.3">
                    <p:embed/>
                    <p:pic>
                      <p:nvPicPr>
                        <p:cNvPr id="0" name="图片 830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35"/>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103460" name="公式" r:id="rId18" imgW="177800" imgH="203200" progId="Equation.3">
                    <p:embed/>
                  </p:oleObj>
                </mc:Choice>
                <mc:Fallback>
                  <p:oleObj name="公式" r:id="rId18" imgW="177800" imgH="203200" progId="Equation.3">
                    <p:embed/>
                    <p:pic>
                      <p:nvPicPr>
                        <p:cNvPr id="0" name="图片 8304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3" name="Line 37"/>
          <p:cNvSpPr>
            <a:spLocks noChangeShapeType="1"/>
          </p:cNvSpPr>
          <p:nvPr/>
        </p:nvSpPr>
        <p:spPr bwMode="auto">
          <a:xfrm>
            <a:off x="5069433" y="5556563"/>
            <a:ext cx="2971800" cy="0"/>
          </a:xfrm>
          <a:prstGeom prst="line">
            <a:avLst/>
          </a:prstGeom>
          <a:noFill/>
          <a:ln w="38100">
            <a:solidFill>
              <a:srgbClr val="000000"/>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4" name="Object 38"/>
          <p:cNvGraphicFramePr>
            <a:graphicFrameLocks noChangeAspect="1"/>
          </p:cNvGraphicFramePr>
          <p:nvPr/>
        </p:nvGraphicFramePr>
        <p:xfrm>
          <a:off x="6440488" y="5632045"/>
          <a:ext cx="398462" cy="444500"/>
        </p:xfrm>
        <a:graphic>
          <a:graphicData uri="http://schemas.openxmlformats.org/presentationml/2006/ole">
            <mc:AlternateContent xmlns:mc="http://schemas.openxmlformats.org/markup-compatibility/2006">
              <mc:Choice xmlns:v="urn:schemas-microsoft-com:vml" Requires="v">
                <p:oleObj spid="_x0000_s103461" name="Equation" r:id="rId19" imgW="2743200" imgH="3048000" progId="Equation.DSMT4">
                  <p:embed/>
                </p:oleObj>
              </mc:Choice>
              <mc:Fallback>
                <p:oleObj name="Equation" r:id="rId19" imgW="2743200" imgH="3048000" progId="Equation.DSMT4">
                  <p:embed/>
                  <p:pic>
                    <p:nvPicPr>
                      <p:cNvPr id="0" name="图片 83042"/>
                      <p:cNvPicPr>
                        <a:picLocks noChangeAspect="1" noChangeArrowheads="1"/>
                      </p:cNvPicPr>
                      <p:nvPr/>
                    </p:nvPicPr>
                    <p:blipFill>
                      <a:blip r:embed="rId20"/>
                      <a:srcRect/>
                      <a:stretch>
                        <a:fillRect/>
                      </a:stretch>
                    </p:blipFill>
                    <p:spPr bwMode="auto">
                      <a:xfrm>
                        <a:off x="6440488" y="5632045"/>
                        <a:ext cx="3984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4785076" y="2345994"/>
            <a:ext cx="3688830" cy="1323439"/>
          </a:xfrm>
          <a:prstGeom prst="rect">
            <a:avLst/>
          </a:prstGeom>
        </p:spPr>
        <p:txBody>
          <a:bodyPr wrap="none">
            <a:spAutoFit/>
          </a:bodyPr>
          <a:lstStyle/>
          <a:p>
            <a:pPr lvl="0">
              <a:spcBef>
                <a:spcPct val="50000"/>
              </a:spcBef>
              <a:defRPr/>
            </a:pPr>
            <a:r>
              <a:rPr lang="zh-CN" altLang="en-US" sz="3200" b="1" kern="0" dirty="0">
                <a:solidFill>
                  <a:schemeClr val="tx1">
                    <a:lumMod val="95000"/>
                    <a:lumOff val="5000"/>
                  </a:schemeClr>
                </a:solidFill>
                <a:latin typeface="宋体" panose="02010600030101010101" pitchFamily="2" charset="-122"/>
              </a:rPr>
              <a:t>：从电荷</a:t>
            </a:r>
            <a:r>
              <a:rPr lang="en-US" altLang="zh-CN" sz="3200" b="1" kern="0" dirty="0">
                <a:solidFill>
                  <a:schemeClr val="tx1">
                    <a:lumMod val="95000"/>
                    <a:lumOff val="5000"/>
                  </a:schemeClr>
                </a:solidFill>
                <a:latin typeface="宋体" panose="02010600030101010101" pitchFamily="2" charset="-122"/>
              </a:rPr>
              <a:t>1</a:t>
            </a:r>
            <a:r>
              <a:rPr lang="zh-CN" altLang="en-US" sz="3200" b="1" kern="0" dirty="0">
                <a:solidFill>
                  <a:schemeClr val="tx1">
                    <a:lumMod val="95000"/>
                    <a:lumOff val="5000"/>
                  </a:schemeClr>
                </a:solidFill>
                <a:latin typeface="宋体" panose="02010600030101010101" pitchFamily="2" charset="-122"/>
              </a:rPr>
              <a:t>指向</a:t>
            </a:r>
            <a:r>
              <a:rPr lang="zh-CN" altLang="en-US" sz="3200" b="1" kern="0" dirty="0" smtClean="0">
                <a:solidFill>
                  <a:schemeClr val="tx1">
                    <a:lumMod val="95000"/>
                    <a:lumOff val="5000"/>
                  </a:schemeClr>
                </a:solidFill>
                <a:latin typeface="宋体" panose="02010600030101010101" pitchFamily="2" charset="-122"/>
              </a:rPr>
              <a:t>电</a:t>
            </a:r>
            <a:endParaRPr lang="en-US" altLang="zh-CN" sz="3200" b="1" kern="0" dirty="0" smtClean="0">
              <a:solidFill>
                <a:schemeClr val="tx1">
                  <a:lumMod val="95000"/>
                  <a:lumOff val="5000"/>
                </a:schemeClr>
              </a:solidFill>
              <a:latin typeface="宋体" panose="02010600030101010101" pitchFamily="2" charset="-122"/>
            </a:endParaRPr>
          </a:p>
          <a:p>
            <a:pPr lvl="0">
              <a:spcBef>
                <a:spcPct val="50000"/>
              </a:spcBef>
              <a:defRPr/>
            </a:pPr>
            <a:r>
              <a:rPr lang="en-US" altLang="zh-CN" sz="3200" b="1" kern="0" dirty="0">
                <a:solidFill>
                  <a:schemeClr val="tx1">
                    <a:lumMod val="95000"/>
                    <a:lumOff val="5000"/>
                  </a:schemeClr>
                </a:solidFill>
                <a:latin typeface="宋体" panose="02010600030101010101" pitchFamily="2" charset="-122"/>
              </a:rPr>
              <a:t> </a:t>
            </a:r>
            <a:r>
              <a:rPr lang="en-US" altLang="zh-CN" sz="3200" b="1" kern="0" dirty="0" smtClean="0">
                <a:solidFill>
                  <a:schemeClr val="tx1">
                    <a:lumMod val="95000"/>
                    <a:lumOff val="5000"/>
                  </a:schemeClr>
                </a:solidFill>
                <a:latin typeface="宋体" panose="02010600030101010101" pitchFamily="2" charset="-122"/>
              </a:rPr>
              <a:t> </a:t>
            </a:r>
            <a:r>
              <a:rPr lang="zh-CN" altLang="en-US" sz="3200" b="1" kern="0" dirty="0" smtClean="0">
                <a:solidFill>
                  <a:schemeClr val="tx1">
                    <a:lumMod val="95000"/>
                    <a:lumOff val="5000"/>
                  </a:schemeClr>
                </a:solidFill>
                <a:latin typeface="宋体" panose="02010600030101010101" pitchFamily="2" charset="-122"/>
              </a:rPr>
              <a:t>荷</a:t>
            </a:r>
            <a:r>
              <a:rPr lang="en-US" altLang="zh-CN" sz="3200" b="1" kern="0" dirty="0">
                <a:solidFill>
                  <a:schemeClr val="tx1">
                    <a:lumMod val="95000"/>
                    <a:lumOff val="5000"/>
                  </a:schemeClr>
                </a:solidFill>
                <a:latin typeface="宋体" panose="02010600030101010101" pitchFamily="2" charset="-122"/>
              </a:rPr>
              <a:t>2</a:t>
            </a:r>
            <a:r>
              <a:rPr lang="zh-CN" altLang="en-US" sz="3200" b="1" kern="0" dirty="0">
                <a:solidFill>
                  <a:schemeClr val="tx1">
                    <a:lumMod val="95000"/>
                    <a:lumOff val="5000"/>
                  </a:schemeClr>
                </a:solidFill>
                <a:latin typeface="宋体" panose="02010600030101010101" pitchFamily="2" charset="-122"/>
              </a:rPr>
              <a:t>的单位矢量。</a:t>
            </a:r>
            <a:endParaRPr kumimoji="1" lang="en-US" altLang="zh-CN" sz="3200" b="1" kern="0" dirty="0">
              <a:solidFill>
                <a:schemeClr val="tx1">
                  <a:lumMod val="95000"/>
                  <a:lumOff val="5000"/>
                </a:schemeClr>
              </a:solidFill>
              <a:latin typeface="宋体" panose="02010600030101010101" pitchFamily="2" charset="-122"/>
              <a:ea typeface="宋体" panose="02010600030101010101" pitchFamily="2" charset="-122"/>
            </a:endParaRPr>
          </a:p>
        </p:txBody>
      </p:sp>
      <p:graphicFrame>
        <p:nvGraphicFramePr>
          <p:cNvPr id="4" name="对象 3"/>
          <p:cNvGraphicFramePr/>
          <p:nvPr>
            <p:extLst>
              <p:ext uri="{D42A27DB-BD31-4B8C-83A1-F6EECF244321}">
                <p14:modId xmlns:p14="http://schemas.microsoft.com/office/powerpoint/2010/main" val="3465641480"/>
              </p:ext>
            </p:extLst>
          </p:nvPr>
        </p:nvGraphicFramePr>
        <p:xfrm>
          <a:off x="622747" y="3746604"/>
          <a:ext cx="636885" cy="552015"/>
        </p:xfrm>
        <a:graphic>
          <a:graphicData uri="http://schemas.openxmlformats.org/presentationml/2006/ole">
            <mc:AlternateContent xmlns:mc="http://schemas.openxmlformats.org/markup-compatibility/2006">
              <mc:Choice xmlns:v="urn:schemas-microsoft-com:vml" Requires="v">
                <p:oleObj spid="_x0000_s103462" name="Equation" r:id="rId21" imgW="228600" imgH="266400" progId="Equation.DSMT4">
                  <p:embed/>
                </p:oleObj>
              </mc:Choice>
              <mc:Fallback>
                <p:oleObj name="Equation" r:id="rId21" imgW="228600" imgH="266400" progId="Equation.DSMT4">
                  <p:embed/>
                  <p:pic>
                    <p:nvPicPr>
                      <p:cNvPr id="0" name="图片 83043"/>
                      <p:cNvPicPr>
                        <a:picLocks noChangeArrowheads="1"/>
                      </p:cNvPicPr>
                      <p:nvPr/>
                    </p:nvPicPr>
                    <p:blipFill>
                      <a:blip r:embed="rId22"/>
                      <a:srcRect/>
                      <a:stretch>
                        <a:fillRect/>
                      </a:stretch>
                    </p:blipFill>
                    <p:spPr bwMode="auto">
                      <a:xfrm>
                        <a:off x="622747" y="3746604"/>
                        <a:ext cx="636885" cy="552015"/>
                      </a:xfrm>
                      <a:prstGeom prst="rect">
                        <a:avLst/>
                      </a:prstGeom>
                      <a:noFill/>
                      <a:ln>
                        <a:noFill/>
                      </a:ln>
                      <a:extLst/>
                    </p:spPr>
                  </p:pic>
                </p:oleObj>
              </mc:Fallback>
            </mc:AlternateContent>
          </a:graphicData>
        </a:graphic>
      </p:graphicFrame>
      <p:sp>
        <p:nvSpPr>
          <p:cNvPr id="38" name="矩形 37"/>
          <p:cNvSpPr/>
          <p:nvPr/>
        </p:nvSpPr>
        <p:spPr>
          <a:xfrm>
            <a:off x="1259632" y="3633427"/>
            <a:ext cx="5129930" cy="584775"/>
          </a:xfrm>
          <a:prstGeom prst="rect">
            <a:avLst/>
          </a:prstGeom>
        </p:spPr>
        <p:txBody>
          <a:bodyPr wrap="none">
            <a:spAutoFit/>
          </a:bodyPr>
          <a:lstStyle/>
          <a:p>
            <a:pPr lvl="0">
              <a:spcBef>
                <a:spcPct val="50000"/>
              </a:spcBef>
              <a:defRPr/>
            </a:pPr>
            <a:r>
              <a:rPr lang="zh-CN" altLang="en-US" sz="3200" b="1" kern="0" dirty="0" smtClean="0">
                <a:solidFill>
                  <a:schemeClr val="tx1">
                    <a:lumMod val="95000"/>
                    <a:lumOff val="5000"/>
                  </a:schemeClr>
                </a:solidFill>
                <a:latin typeface="宋体" panose="02010600030101010101" pitchFamily="2" charset="-122"/>
              </a:rPr>
              <a:t>：电荷</a:t>
            </a:r>
            <a:r>
              <a:rPr lang="en-US" altLang="zh-CN" sz="3200" b="1" kern="0" dirty="0" smtClean="0">
                <a:solidFill>
                  <a:schemeClr val="tx1">
                    <a:lumMod val="95000"/>
                    <a:lumOff val="5000"/>
                  </a:schemeClr>
                </a:solidFill>
                <a:latin typeface="宋体" panose="02010600030101010101" pitchFamily="2" charset="-122"/>
              </a:rPr>
              <a:t>1</a:t>
            </a:r>
            <a:r>
              <a:rPr lang="zh-CN" altLang="en-US" sz="3200" b="1" kern="0" dirty="0" smtClean="0">
                <a:solidFill>
                  <a:schemeClr val="tx1">
                    <a:lumMod val="95000"/>
                    <a:lumOff val="5000"/>
                  </a:schemeClr>
                </a:solidFill>
                <a:latin typeface="宋体" panose="02010600030101010101" pitchFamily="2" charset="-122"/>
              </a:rPr>
              <a:t>对电荷</a:t>
            </a:r>
            <a:r>
              <a:rPr lang="en-US" altLang="zh-CN" sz="3200" b="1" kern="0" dirty="0" smtClean="0">
                <a:solidFill>
                  <a:schemeClr val="tx1">
                    <a:lumMod val="95000"/>
                    <a:lumOff val="5000"/>
                  </a:schemeClr>
                </a:solidFill>
                <a:latin typeface="宋体" panose="02010600030101010101" pitchFamily="2" charset="-122"/>
              </a:rPr>
              <a:t>2</a:t>
            </a:r>
            <a:r>
              <a:rPr lang="zh-CN" altLang="en-US" sz="3200" b="1" kern="0" dirty="0" smtClean="0">
                <a:solidFill>
                  <a:schemeClr val="tx1">
                    <a:lumMod val="95000"/>
                    <a:lumOff val="5000"/>
                  </a:schemeClr>
                </a:solidFill>
                <a:latin typeface="宋体" panose="02010600030101010101" pitchFamily="2" charset="-122"/>
              </a:rPr>
              <a:t>的作用力。</a:t>
            </a:r>
            <a:endParaRPr kumimoji="1" lang="en-US" altLang="zh-CN" sz="3200" b="1" kern="0"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6" name="矩形 5"/>
          <p:cNvSpPr/>
          <p:nvPr/>
        </p:nvSpPr>
        <p:spPr>
          <a:xfrm>
            <a:off x="467544" y="4425515"/>
            <a:ext cx="1420582" cy="584775"/>
          </a:xfrm>
          <a:prstGeom prst="rect">
            <a:avLst/>
          </a:prstGeom>
        </p:spPr>
        <p:txBody>
          <a:bodyPr wrap="none">
            <a:spAutoFit/>
          </a:bodyPr>
          <a:lstStyle/>
          <a:p>
            <a:r>
              <a:rPr lang="zh-CN" altLang="en-US" sz="3200" b="1" kern="0" dirty="0">
                <a:solidFill>
                  <a:prstClr val="black">
                    <a:lumMod val="95000"/>
                    <a:lumOff val="5000"/>
                  </a:prstClr>
                </a:solidFill>
                <a:latin typeface="宋体" panose="02010600030101010101" pitchFamily="2" charset="-122"/>
              </a:rPr>
              <a:t>同理：</a:t>
            </a:r>
            <a:endParaRPr lang="zh-CN" altLang="en-US" dirty="0"/>
          </a:p>
        </p:txBody>
      </p:sp>
      <p:graphicFrame>
        <p:nvGraphicFramePr>
          <p:cNvPr id="8" name="对象 7"/>
          <p:cNvGraphicFramePr/>
          <p:nvPr/>
        </p:nvGraphicFramePr>
        <p:xfrm>
          <a:off x="1112838" y="1248957"/>
          <a:ext cx="2532062" cy="1143000"/>
        </p:xfrm>
        <a:graphic>
          <a:graphicData uri="http://schemas.openxmlformats.org/presentationml/2006/ole">
            <mc:AlternateContent xmlns:mc="http://schemas.openxmlformats.org/markup-compatibility/2006">
              <mc:Choice xmlns:v="urn:schemas-microsoft-com:vml" Requires="v">
                <p:oleObj spid="_x0000_s103463" name="Equation" r:id="rId23" imgW="16154400" imgH="9448800" progId="Equation.DSMT4">
                  <p:embed/>
                </p:oleObj>
              </mc:Choice>
              <mc:Fallback>
                <p:oleObj name="Equation" r:id="rId23" imgW="16154400" imgH="9448800" progId="Equation.DSMT4">
                  <p:embed/>
                  <p:pic>
                    <p:nvPicPr>
                      <p:cNvPr id="0" name="图片 83044"/>
                      <p:cNvPicPr>
                        <a:picLocks noChangeArrowheads="1"/>
                      </p:cNvPicPr>
                      <p:nvPr/>
                    </p:nvPicPr>
                    <p:blipFill>
                      <a:blip r:embed="rId24"/>
                      <a:srcRect/>
                      <a:stretch>
                        <a:fillRect/>
                      </a:stretch>
                    </p:blipFill>
                    <p:spPr bwMode="auto">
                      <a:xfrm>
                        <a:off x="1112838" y="1248957"/>
                        <a:ext cx="2532062"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4401" y="620688"/>
            <a:ext cx="8443006" cy="5328592"/>
          </a:xfrm>
        </p:spPr>
        <p:txBody>
          <a:bodyPr>
            <a:normAutofit/>
          </a:bodyPr>
          <a:lstStyle/>
          <a:p>
            <a:pPr marL="0" indent="0">
              <a:buNone/>
            </a:pPr>
            <a:r>
              <a:rPr lang="zh-CN" altLang="en-US" dirty="0" smtClean="0"/>
              <a:t>    </a:t>
            </a:r>
            <a:r>
              <a:rPr lang="zh-CN" altLang="en-US" sz="2800" dirty="0" smtClean="0">
                <a:latin typeface="Times New Roman" panose="02020603050405020304" pitchFamily="18" charset="0"/>
                <a:ea typeface="仿宋" panose="02010609060101010101" pitchFamily="49" charset="-122"/>
              </a:rPr>
              <a:t>由</a:t>
            </a:r>
            <a:r>
              <a:rPr lang="zh-CN" altLang="en-US" sz="2800" dirty="0">
                <a:latin typeface="Times New Roman" panose="02020603050405020304" pitchFamily="18" charset="0"/>
                <a:ea typeface="仿宋" panose="02010609060101010101" pitchFamily="49" charset="-122"/>
              </a:rPr>
              <a:t>上式可知</a:t>
            </a:r>
            <a:r>
              <a:rPr lang="zh-CN" altLang="en-US" sz="2800" dirty="0" smtClean="0">
                <a:latin typeface="Times New Roman" panose="02020603050405020304" pitchFamily="18" charset="0"/>
                <a:ea typeface="仿宋" panose="02010609060101010101" pitchFamily="49" charset="-122"/>
              </a:rPr>
              <a:t>：静止点电荷</a:t>
            </a:r>
            <a:r>
              <a:rPr lang="zh-CN" altLang="en-US" sz="2800" dirty="0">
                <a:latin typeface="Times New Roman" panose="02020603050405020304" pitchFamily="18" charset="0"/>
                <a:ea typeface="仿宋" panose="02010609060101010101" pitchFamily="49" charset="-122"/>
              </a:rPr>
              <a:t>的相互作用力满足牛顿第三定律：</a:t>
            </a:r>
          </a:p>
          <a:p>
            <a:pPr marL="0" indent="0">
              <a:buNone/>
            </a:pPr>
            <a:endParaRPr lang="en-US" altLang="zh-CN" sz="1200" dirty="0" smtClean="0">
              <a:latin typeface="Times New Roman" panose="02020603050405020304" pitchFamily="18" charset="0"/>
              <a:ea typeface="仿宋" panose="02010609060101010101" pitchFamily="49" charset="-122"/>
            </a:endParaRPr>
          </a:p>
          <a:p>
            <a:pPr marL="0" indent="0">
              <a:buNone/>
            </a:pPr>
            <a:endParaRPr lang="en-US" altLang="zh-CN" sz="1200" dirty="0">
              <a:latin typeface="Times New Roman" panose="02020603050405020304" pitchFamily="18" charset="0"/>
              <a:ea typeface="仿宋" panose="02010609060101010101" pitchFamily="49" charset="-122"/>
            </a:endParaRPr>
          </a:p>
          <a:p>
            <a:pPr marL="0" indent="0">
              <a:buNone/>
            </a:pPr>
            <a:endParaRPr lang="en-US" altLang="zh-CN" sz="1200" dirty="0" smtClean="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K</a:t>
            </a:r>
            <a:r>
              <a:rPr lang="zh-CN" altLang="en-US" sz="2800" dirty="0">
                <a:latin typeface="Times New Roman" panose="02020603050405020304" pitchFamily="18" charset="0"/>
                <a:ea typeface="仿宋" panose="02010609060101010101" pitchFamily="49" charset="-122"/>
              </a:rPr>
              <a:t>为比例系数，它的取值与采用的单位制有关</a:t>
            </a:r>
            <a:r>
              <a:rPr lang="zh-CN" altLang="en-US" sz="2800" dirty="0" smtClean="0">
                <a:latin typeface="Times New Roman" panose="02020603050405020304" pitchFamily="18" charset="0"/>
                <a:ea typeface="仿宋" panose="02010609060101010101" pitchFamily="49" charset="-122"/>
              </a:rPr>
              <a:t>。</a:t>
            </a:r>
            <a:endParaRPr lang="en-US" altLang="zh-CN" sz="2800" dirty="0" smtClean="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a:t>
            </a:r>
            <a:r>
              <a:rPr lang="zh-CN" altLang="en-US" sz="2800" dirty="0" smtClean="0">
                <a:latin typeface="Times New Roman" panose="02020603050405020304" pitchFamily="18" charset="0"/>
                <a:ea typeface="仿宋" panose="02010609060101010101" pitchFamily="49" charset="-122"/>
              </a:rPr>
              <a:t>在</a:t>
            </a:r>
            <a:r>
              <a:rPr lang="zh-CN" altLang="en-US" sz="2800" dirty="0">
                <a:latin typeface="Times New Roman" panose="02020603050405020304" pitchFamily="18" charset="0"/>
                <a:ea typeface="仿宋" panose="02010609060101010101" pitchFamily="49" charset="-122"/>
              </a:rPr>
              <a:t>国际单位制中，力为牛顿，电量单位为库仑，长度单位为</a:t>
            </a:r>
            <a:r>
              <a:rPr lang="zh-CN" altLang="en-US" sz="2800" dirty="0" smtClean="0">
                <a:latin typeface="Times New Roman" panose="02020603050405020304" pitchFamily="18" charset="0"/>
                <a:ea typeface="仿宋" panose="02010609060101010101" pitchFamily="49" charset="-122"/>
              </a:rPr>
              <a:t>米。</a:t>
            </a:r>
            <a:r>
              <a:rPr lang="en-US" altLang="zh-CN" sz="2800" dirty="0">
                <a:latin typeface="Times New Roman" panose="02020603050405020304" pitchFamily="18" charset="0"/>
                <a:ea typeface="仿宋" panose="02010609060101010101" pitchFamily="49" charset="-122"/>
              </a:rPr>
              <a:t>K</a:t>
            </a:r>
            <a:r>
              <a:rPr lang="zh-CN" altLang="en-US" sz="2800" dirty="0">
                <a:latin typeface="Times New Roman" panose="02020603050405020304" pitchFamily="18" charset="0"/>
                <a:ea typeface="仿宋" panose="02010609060101010101" pitchFamily="49" charset="-122"/>
              </a:rPr>
              <a:t>由实验</a:t>
            </a:r>
            <a:r>
              <a:rPr lang="zh-CN" altLang="en-US" sz="2800" dirty="0" smtClean="0">
                <a:latin typeface="Times New Roman" panose="02020603050405020304" pitchFamily="18" charset="0"/>
                <a:ea typeface="仿宋" panose="02010609060101010101" pitchFamily="49" charset="-122"/>
              </a:rPr>
              <a:t>确定：</a:t>
            </a:r>
            <a:endParaRPr lang="en-US" altLang="zh-CN" sz="2800" dirty="0">
              <a:latin typeface="Times New Roman" panose="02020603050405020304" pitchFamily="18" charset="0"/>
              <a:ea typeface="仿宋" panose="02010609060101010101" pitchFamily="49" charset="-122"/>
            </a:endParaRPr>
          </a:p>
          <a:p>
            <a:pPr marL="0" indent="0">
              <a:buNone/>
            </a:pPr>
            <a:endParaRPr lang="en-US" altLang="zh-CN" sz="2800" dirty="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a:t>
            </a:r>
            <a:r>
              <a:rPr lang="zh-CN" altLang="en-US" sz="2800" dirty="0" smtClean="0">
                <a:latin typeface="Times New Roman" panose="02020603050405020304" pitchFamily="18" charset="0"/>
                <a:ea typeface="仿宋" panose="02010609060101010101" pitchFamily="49" charset="-122"/>
              </a:rPr>
              <a:t>在厘米克秒制（高斯单位制）中，</a:t>
            </a:r>
            <a:r>
              <a:rPr lang="en-US" altLang="zh-CN" sz="2800" dirty="0">
                <a:latin typeface="Times New Roman" panose="02020603050405020304" pitchFamily="18" charset="0"/>
                <a:ea typeface="仿宋" panose="02010609060101010101" pitchFamily="49" charset="-122"/>
              </a:rPr>
              <a:t>k</a:t>
            </a:r>
            <a:r>
              <a:rPr lang="en-US" altLang="zh-CN" sz="2800" dirty="0" smtClean="0">
                <a:latin typeface="Times New Roman" panose="02020603050405020304" pitchFamily="18" charset="0"/>
                <a:ea typeface="仿宋" panose="02010609060101010101" pitchFamily="49" charset="-122"/>
              </a:rPr>
              <a:t>=1</a:t>
            </a:r>
            <a:r>
              <a:rPr lang="zh-CN" altLang="en-US" sz="2800" dirty="0" smtClean="0">
                <a:latin typeface="Times New Roman" panose="02020603050405020304" pitchFamily="18" charset="0"/>
                <a:ea typeface="仿宋" panose="02010609060101010101" pitchFamily="49" charset="-122"/>
              </a:rPr>
              <a:t>，因为电量的单位</a:t>
            </a:r>
            <a:r>
              <a:rPr lang="zh-CN" altLang="en-US" sz="2800" b="1" dirty="0" smtClean="0">
                <a:solidFill>
                  <a:srgbClr val="FF0000"/>
                </a:solidFill>
                <a:latin typeface="Times New Roman" panose="02020603050405020304" pitchFamily="18" charset="0"/>
                <a:ea typeface="仿宋" panose="02010609060101010101" pitchFamily="49" charset="-122"/>
              </a:rPr>
              <a:t>绝对静电单位制电量</a:t>
            </a:r>
            <a:r>
              <a:rPr lang="zh-CN" altLang="en-US" sz="2800" dirty="0" smtClean="0">
                <a:latin typeface="Times New Roman" panose="02020603050405020304" pitchFamily="18" charset="0"/>
                <a:ea typeface="仿宋" panose="02010609060101010101" pitchFamily="49" charset="-122"/>
              </a:rPr>
              <a:t>（</a:t>
            </a:r>
            <a:r>
              <a:rPr lang="en-US" altLang="zh-CN" sz="2800" dirty="0" smtClean="0">
                <a:latin typeface="Times New Roman" panose="02020603050405020304" pitchFamily="18" charset="0"/>
                <a:ea typeface="仿宋" panose="02010609060101010101" pitchFamily="49" charset="-122"/>
              </a:rPr>
              <a:t>CGSE</a:t>
            </a:r>
            <a:r>
              <a:rPr lang="zh-CN" altLang="en-US" sz="2800" dirty="0" smtClean="0">
                <a:latin typeface="Times New Roman" panose="02020603050405020304" pitchFamily="18" charset="0"/>
                <a:ea typeface="仿宋" panose="02010609060101010101" pitchFamily="49" charset="-122"/>
              </a:rPr>
              <a:t>）就是根据库仑定律定义的。</a:t>
            </a:r>
            <a:endParaRPr lang="en-US" altLang="zh-CN" sz="2800" dirty="0" smtClean="0">
              <a:latin typeface="Times New Roman" panose="02020603050405020304" pitchFamily="18" charset="0"/>
              <a:ea typeface="仿宋" panose="02010609060101010101" pitchFamily="49" charset="-122"/>
            </a:endParaRPr>
          </a:p>
        </p:txBody>
      </p:sp>
      <p:graphicFrame>
        <p:nvGraphicFramePr>
          <p:cNvPr id="4" name="对象 3"/>
          <p:cNvGraphicFramePr/>
          <p:nvPr>
            <p:extLst>
              <p:ext uri="{D42A27DB-BD31-4B8C-83A1-F6EECF244321}">
                <p14:modId xmlns:p14="http://schemas.microsoft.com/office/powerpoint/2010/main" val="2836793195"/>
              </p:ext>
            </p:extLst>
          </p:nvPr>
        </p:nvGraphicFramePr>
        <p:xfrm>
          <a:off x="3383868" y="1412776"/>
          <a:ext cx="2159483" cy="835099"/>
        </p:xfrm>
        <a:graphic>
          <a:graphicData uri="http://schemas.openxmlformats.org/presentationml/2006/ole">
            <mc:AlternateContent xmlns:mc="http://schemas.openxmlformats.org/markup-compatibility/2006">
              <mc:Choice xmlns:v="urn:schemas-microsoft-com:vml" Requires="v">
                <p:oleObj spid="_x0000_s62974" name="Equation" r:id="rId3" imgW="672840" imgH="266400" progId="Equation.DSMT4">
                  <p:embed/>
                </p:oleObj>
              </mc:Choice>
              <mc:Fallback>
                <p:oleObj name="Equation" r:id="rId3" imgW="672840" imgH="266400" progId="Equation.DSMT4">
                  <p:embed/>
                  <p:pic>
                    <p:nvPicPr>
                      <p:cNvPr id="0" name="图片 62734"/>
                      <p:cNvPicPr>
                        <a:picLocks noChangeArrowheads="1"/>
                      </p:cNvPicPr>
                      <p:nvPr/>
                    </p:nvPicPr>
                    <p:blipFill>
                      <a:blip r:embed="rId4"/>
                      <a:srcRect/>
                      <a:stretch>
                        <a:fillRect/>
                      </a:stretch>
                    </p:blipFill>
                    <p:spPr bwMode="auto">
                      <a:xfrm>
                        <a:off x="3383868" y="1412776"/>
                        <a:ext cx="2159483" cy="835099"/>
                      </a:xfrm>
                      <a:prstGeom prst="rect">
                        <a:avLst/>
                      </a:prstGeom>
                      <a:noFill/>
                      <a:ln w="9525">
                        <a:solidFill>
                          <a:srgbClr val="0000CC"/>
                        </a:solidFill>
                        <a:miter lim="800000"/>
                        <a:headEnd/>
                        <a:tailEnd/>
                      </a:ln>
                      <a:effectLst/>
                      <a:extLst/>
                    </p:spPr>
                  </p:pic>
                </p:oleObj>
              </mc:Fallback>
            </mc:AlternateContent>
          </a:graphicData>
        </a:graphic>
      </p:graphicFrame>
      <p:graphicFrame>
        <p:nvGraphicFramePr>
          <p:cNvPr id="2" name="对象 1"/>
          <p:cNvGraphicFramePr/>
          <p:nvPr/>
        </p:nvGraphicFramePr>
        <p:xfrm>
          <a:off x="3074850" y="3726371"/>
          <a:ext cx="3651250" cy="582613"/>
        </p:xfrm>
        <a:graphic>
          <a:graphicData uri="http://schemas.openxmlformats.org/presentationml/2006/ole">
            <mc:AlternateContent xmlns:mc="http://schemas.openxmlformats.org/markup-compatibility/2006">
              <mc:Choice xmlns:v="urn:schemas-microsoft-com:vml" Requires="v">
                <p:oleObj spid="_x0000_s62975" name="Equation" r:id="rId5" imgW="32918400" imgH="4876800" progId="Equation.DSMT4">
                  <p:embed/>
                </p:oleObj>
              </mc:Choice>
              <mc:Fallback>
                <p:oleObj name="Equation" r:id="rId5" imgW="32918400" imgH="4876800" progId="Equation.DSMT4">
                  <p:embed/>
                  <p:pic>
                    <p:nvPicPr>
                      <p:cNvPr id="0" name="图片 62735"/>
                      <p:cNvPicPr>
                        <a:picLocks noChangeArrowheads="1"/>
                      </p:cNvPicPr>
                      <p:nvPr/>
                    </p:nvPicPr>
                    <p:blipFill>
                      <a:blip r:embed="rId6"/>
                      <a:srcRect/>
                      <a:stretch>
                        <a:fillRect/>
                      </a:stretch>
                    </p:blipFill>
                    <p:spPr bwMode="auto">
                      <a:xfrm>
                        <a:off x="3074850" y="3726371"/>
                        <a:ext cx="3651250" cy="58261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p:nvPr/>
        </p:nvGraphicFramePr>
        <p:xfrm>
          <a:off x="3179347" y="5268272"/>
          <a:ext cx="3313113" cy="582612"/>
        </p:xfrm>
        <a:graphic>
          <a:graphicData uri="http://schemas.openxmlformats.org/presentationml/2006/ole">
            <mc:AlternateContent xmlns:mc="http://schemas.openxmlformats.org/markup-compatibility/2006">
              <mc:Choice xmlns:v="urn:schemas-microsoft-com:vml" Requires="v">
                <p:oleObj spid="_x0000_s62976" name="Equation" r:id="rId7" imgW="29870400" imgH="4876800" progId="Equation.DSMT4">
                  <p:embed/>
                </p:oleObj>
              </mc:Choice>
              <mc:Fallback>
                <p:oleObj name="Equation" r:id="rId7" imgW="29870400" imgH="4876800" progId="Equation.DSMT4">
                  <p:embed/>
                  <p:pic>
                    <p:nvPicPr>
                      <p:cNvPr id="0" name="图片 62736"/>
                      <p:cNvPicPr>
                        <a:picLocks noChangeArrowheads="1"/>
                      </p:cNvPicPr>
                      <p:nvPr/>
                    </p:nvPicPr>
                    <p:blipFill>
                      <a:blip r:embed="rId8"/>
                      <a:srcRect/>
                      <a:stretch>
                        <a:fillRect/>
                      </a:stretch>
                    </p:blipFill>
                    <p:spPr bwMode="auto">
                      <a:xfrm>
                        <a:off x="3179347" y="5268272"/>
                        <a:ext cx="3313113" cy="58261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47564" y="980728"/>
                <a:ext cx="7992888" cy="4608512"/>
              </a:xfrm>
            </p:spPr>
            <p:txBody>
              <a:bodyPr>
                <a:normAutofit/>
              </a:bodyPr>
              <a:lstStyle/>
              <a:p>
                <a:pPr marL="0" indent="0">
                  <a:lnSpc>
                    <a:spcPct val="125000"/>
                  </a:lnSpc>
                  <a:buNone/>
                </a:pPr>
                <a:r>
                  <a:rPr lang="en-US" altLang="zh-CN" dirty="0" smtClean="0"/>
                  <a:t>    </a:t>
                </a:r>
                <a:r>
                  <a:rPr lang="zh-CN" altLang="en-US" sz="2800" dirty="0" smtClean="0">
                    <a:latin typeface="Times New Roman" panose="02020603050405020304" pitchFamily="18" charset="0"/>
                    <a:ea typeface="仿宋" panose="02010609060101010101" pitchFamily="49" charset="-122"/>
                  </a:rPr>
                  <a:t>为了使电学中其它许多常用公式能够简化，尽量少出现无理</a:t>
                </a:r>
                <a14:m>
                  <m:oMath xmlns:m="http://schemas.openxmlformats.org/officeDocument/2006/math">
                    <m:r>
                      <a:rPr lang="zh-CN" altLang="en-US" sz="2800" i="1" smtClean="0">
                        <a:latin typeface="Cambria Math"/>
                      </a:rPr>
                      <m:t>𝜋</m:t>
                    </m:r>
                    <m:r>
                      <a:rPr lang="zh-CN" altLang="en-US" sz="2800" b="0" i="1" smtClean="0">
                        <a:latin typeface="Cambria Math"/>
                      </a:rPr>
                      <m:t>，</m:t>
                    </m:r>
                    <m:r>
                      <a:rPr lang="zh-CN" altLang="en-US" sz="2800" i="1">
                        <a:latin typeface="Cambria Math"/>
                      </a:rPr>
                      <m:t>因而</m:t>
                    </m:r>
                    <m:r>
                      <a:rPr lang="zh-CN" altLang="en-US" sz="2800" b="0" i="1" smtClean="0">
                        <a:latin typeface="Cambria Math"/>
                      </a:rPr>
                      <m:t>把</m:t>
                    </m:r>
                    <m:r>
                      <a:rPr lang="zh-CN" altLang="en-US" sz="2800" i="1">
                        <a:latin typeface="Cambria Math"/>
                      </a:rPr>
                      <m:t>库仑</m:t>
                    </m:r>
                    <m:r>
                      <a:rPr lang="zh-CN" altLang="en-US" sz="2800" i="1" smtClean="0">
                        <a:latin typeface="Cambria Math"/>
                      </a:rPr>
                      <m:t>定律</m:t>
                    </m:r>
                    <m:r>
                      <a:rPr lang="zh-CN" altLang="en-US" sz="2800" b="0" i="1" smtClean="0">
                        <a:latin typeface="Cambria Math"/>
                      </a:rPr>
                      <m:t>的</m:t>
                    </m:r>
                    <m:r>
                      <a:rPr lang="en-US" altLang="zh-CN" sz="2800" b="0" i="1" smtClean="0">
                        <a:latin typeface="Cambria Math"/>
                      </a:rPr>
                      <m:t>𝑘</m:t>
                    </m:r>
                  </m:oMath>
                </a14:m>
                <a:r>
                  <a:rPr lang="zh-CN" altLang="en-US" sz="2800" dirty="0" smtClean="0">
                    <a:latin typeface="Times New Roman" panose="02020603050405020304" pitchFamily="18" charset="0"/>
                    <a:ea typeface="仿宋" panose="02010609060101010101" pitchFamily="49" charset="-122"/>
                  </a:rPr>
                  <a:t>写作：</a:t>
                </a:r>
                <a:r>
                  <a:rPr lang="en-US" altLang="zh-CN" sz="2800" dirty="0" smtClean="0">
                    <a:latin typeface="Times New Roman" panose="02020603050405020304" pitchFamily="18" charset="0"/>
                    <a:ea typeface="仿宋" panose="02010609060101010101" pitchFamily="49" charset="-122"/>
                  </a:rPr>
                  <a:t>	</a:t>
                </a:r>
                <a:endParaRPr lang="en-US" altLang="zh-CN" sz="2800" dirty="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r>
                  <a:rPr lang="zh-CN" altLang="en-US" sz="2800" dirty="0" smtClean="0">
                    <a:latin typeface="Times New Roman" panose="02020603050405020304" pitchFamily="18" charset="0"/>
                    <a:ea typeface="仿宋" panose="02010609060101010101" pitchFamily="49" charset="-122"/>
                  </a:rPr>
                  <a:t>这时相应的</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a:rPr>
                          <m:t>𝜀</m:t>
                        </m:r>
                      </m:e>
                      <m:sub>
                        <m:r>
                          <a:rPr lang="en-US" altLang="zh-CN" sz="2800" b="0" i="1" smtClean="0">
                            <a:latin typeface="Cambria Math"/>
                          </a:rPr>
                          <m:t>0</m:t>
                        </m:r>
                      </m:sub>
                    </m:sSub>
                  </m:oMath>
                </a14:m>
                <a:r>
                  <a:rPr lang="zh-CN" altLang="en-US" sz="2800" dirty="0" smtClean="0">
                    <a:latin typeface="Times New Roman" panose="02020603050405020304" pitchFamily="18" charset="0"/>
                    <a:ea typeface="仿宋" panose="02010609060101010101" pitchFamily="49" charset="-122"/>
                  </a:rPr>
                  <a:t>值为：</a:t>
                </a: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r>
                  <a:rPr lang="zh-CN" altLang="en-US" sz="2800" dirty="0" smtClean="0">
                    <a:latin typeface="Times New Roman" panose="02020603050405020304" pitchFamily="18" charset="0"/>
                    <a:ea typeface="仿宋" panose="02010609060101010101" pitchFamily="49" charset="-122"/>
                  </a:rPr>
                  <a:t>叫做</a:t>
                </a:r>
                <a:r>
                  <a:rPr lang="zh-CN" altLang="en-US" sz="2800" b="1" dirty="0" smtClean="0">
                    <a:solidFill>
                      <a:srgbClr val="FF0000"/>
                    </a:solidFill>
                    <a:latin typeface="Times New Roman" panose="02020603050405020304" pitchFamily="18" charset="0"/>
                    <a:ea typeface="仿宋" panose="02010609060101010101" pitchFamily="49" charset="-122"/>
                  </a:rPr>
                  <a:t>真空中的介电常数</a:t>
                </a:r>
                <a:r>
                  <a:rPr lang="zh-CN" altLang="en-US" sz="2800" dirty="0" smtClean="0">
                    <a:latin typeface="Times New Roman" panose="02020603050405020304" pitchFamily="18" charset="0"/>
                    <a:ea typeface="仿宋" panose="02010609060101010101" pitchFamily="49" charset="-122"/>
                  </a:rPr>
                  <a:t>。</a:t>
                </a:r>
                <a:endParaRPr lang="en-US" altLang="zh-CN" sz="2800" dirty="0" smtClean="0">
                  <a:latin typeface="Times New Roman" panose="02020603050405020304" pitchFamily="18" charset="0"/>
                  <a:ea typeface="仿宋"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47564" y="980728"/>
                <a:ext cx="7992888" cy="4608512"/>
              </a:xfrm>
              <a:blipFill rotWithShape="0">
                <a:blip r:embed="rId3"/>
                <a:stretch>
                  <a:fillRect l="-1526"/>
                </a:stretch>
              </a:blipFill>
            </p:spPr>
            <p:txBody>
              <a:bodyPr/>
              <a:lstStyle/>
              <a:p>
                <a:r>
                  <a:rPr lang="zh-CN" altLang="en-US">
                    <a:noFill/>
                  </a:rPr>
                  <a:t> </a:t>
                </a:r>
                <a:endParaRPr lang="zh-CN" altLang="en-US">
                  <a:noFill/>
                </a:endParaRPr>
              </a:p>
            </p:txBody>
          </p:sp>
        </mc:Fallback>
      </mc:AlternateContent>
      <p:graphicFrame>
        <p:nvGraphicFramePr>
          <p:cNvPr id="5" name="对象 4"/>
          <p:cNvGraphicFramePr/>
          <p:nvPr/>
        </p:nvGraphicFramePr>
        <p:xfrm>
          <a:off x="4141266" y="2091303"/>
          <a:ext cx="1600200" cy="1081088"/>
        </p:xfrm>
        <a:graphic>
          <a:graphicData uri="http://schemas.openxmlformats.org/presentationml/2006/ole">
            <mc:AlternateContent xmlns:mc="http://schemas.openxmlformats.org/markup-compatibility/2006">
              <mc:Choice xmlns:v="urn:schemas-microsoft-com:vml" Requires="v">
                <p:oleObj spid="_x0000_s8704" name="Equation" r:id="rId4" imgW="14325600" imgH="10363200" progId="Equation.DSMT4">
                  <p:embed/>
                </p:oleObj>
              </mc:Choice>
              <mc:Fallback>
                <p:oleObj name="Equation" r:id="rId4" imgW="14325600" imgH="10363200" progId="Equation.DSMT4">
                  <p:embed/>
                  <p:pic>
                    <p:nvPicPr>
                      <p:cNvPr id="0" name="图片 8622"/>
                      <p:cNvPicPr>
                        <a:picLocks noChangeArrowheads="1"/>
                      </p:cNvPicPr>
                      <p:nvPr/>
                    </p:nvPicPr>
                    <p:blipFill>
                      <a:blip r:embed="rId5"/>
                      <a:srcRect/>
                      <a:stretch>
                        <a:fillRect/>
                      </a:stretch>
                    </p:blipFill>
                    <p:spPr bwMode="auto">
                      <a:xfrm>
                        <a:off x="4141266" y="2091303"/>
                        <a:ext cx="1600200" cy="1081088"/>
                      </a:xfrm>
                      <a:prstGeom prst="rect">
                        <a:avLst/>
                      </a:prstGeom>
                      <a:noFill/>
                      <a:ln>
                        <a:noFill/>
                      </a:ln>
                      <a:effectLst/>
                    </p:spPr>
                  </p:pic>
                </p:oleObj>
              </mc:Fallback>
            </mc:AlternateContent>
          </a:graphicData>
        </a:graphic>
      </p:graphicFrame>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3691009"/>
            <a:ext cx="3475037"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18</a:t>
            </a:fld>
            <a:endParaRPr lang="en-US" altLang="zh-CN"/>
          </a:p>
        </p:txBody>
      </p:sp>
      <p:sp>
        <p:nvSpPr>
          <p:cNvPr id="3" name="矩形 2"/>
          <p:cNvSpPr/>
          <p:nvPr/>
        </p:nvSpPr>
        <p:spPr>
          <a:xfrm>
            <a:off x="899592" y="980728"/>
            <a:ext cx="7164796" cy="2862322"/>
          </a:xfrm>
          <a:prstGeom prst="rect">
            <a:avLst/>
          </a:prstGeom>
        </p:spPr>
        <p:txBody>
          <a:bodyPr wrap="square">
            <a:spAutoFit/>
          </a:bodyPr>
          <a:lstStyle/>
          <a:p>
            <a:pPr marL="0" indent="0" algn="l">
              <a:lnSpc>
                <a:spcPct val="125000"/>
              </a:lnSpc>
              <a:buNone/>
            </a:pPr>
            <a:r>
              <a:rPr lang="zh-CN" altLang="en-US" b="1" dirty="0" smtClean="0">
                <a:solidFill>
                  <a:srgbClr val="111CF7"/>
                </a:solidFill>
                <a:latin typeface="仿宋" panose="02010609060101010101" pitchFamily="49" charset="-122"/>
                <a:ea typeface="仿宋" panose="02010609060101010101" pitchFamily="49" charset="-122"/>
              </a:rPr>
              <a:t>从库仑定律中，我们可以发现电力的很多特征</a:t>
            </a:r>
            <a:r>
              <a:rPr lang="en-US" altLang="zh-CN" b="1" dirty="0" smtClean="0">
                <a:solidFill>
                  <a:srgbClr val="111CF7"/>
                </a:solidFill>
                <a:latin typeface="仿宋" panose="02010609060101010101" pitchFamily="49" charset="-122"/>
                <a:ea typeface="仿宋" panose="02010609060101010101" pitchFamily="49" charset="-122"/>
              </a:rPr>
              <a:t>: </a:t>
            </a: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与距离</a:t>
            </a:r>
            <a:r>
              <a:rPr lang="en-US" altLang="zh-CN" b="1" dirty="0" smtClean="0">
                <a:solidFill>
                  <a:srgbClr val="111CF7"/>
                </a:solidFill>
                <a:latin typeface="仿宋" panose="02010609060101010101" pitchFamily="49" charset="-122"/>
                <a:ea typeface="仿宋" panose="02010609060101010101" pitchFamily="49" charset="-122"/>
              </a:rPr>
              <a:t>r</a:t>
            </a:r>
            <a:r>
              <a:rPr lang="zh-CN" altLang="en-US" b="1" dirty="0" smtClean="0">
                <a:solidFill>
                  <a:srgbClr val="111CF7"/>
                </a:solidFill>
                <a:latin typeface="仿宋" panose="02010609060101010101" pitchFamily="49" charset="-122"/>
                <a:ea typeface="仿宋" panose="02010609060101010101" pitchFamily="49" charset="-122"/>
              </a:rPr>
              <a:t>的平方成反比（实验结果）</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与电量成正比（电量的定义）</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两点电荷建的作用力是沿连线的，或点电荷的场强沿径向（空间对称性的要求）</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电力具有球对称性（</a:t>
            </a:r>
            <a:r>
              <a:rPr lang="zh-CN" altLang="en-US" b="1" dirty="0">
                <a:solidFill>
                  <a:srgbClr val="111CF7"/>
                </a:solidFill>
                <a:latin typeface="仿宋" panose="02010609060101010101" pitchFamily="49" charset="-122"/>
                <a:ea typeface="仿宋" panose="02010609060101010101" pitchFamily="49" charset="-122"/>
              </a:rPr>
              <a:t>空间对称性的要求</a:t>
            </a:r>
            <a:r>
              <a:rPr lang="zh-CN" altLang="en-US" b="1" dirty="0" smtClean="0">
                <a:solidFill>
                  <a:srgbClr val="111CF7"/>
                </a:solidFill>
                <a:latin typeface="仿宋" panose="02010609060101010101" pitchFamily="49" charset="-122"/>
                <a:ea typeface="仿宋" panose="02010609060101010101" pitchFamily="49" charset="-122"/>
              </a:rPr>
              <a:t>）</a:t>
            </a:r>
            <a:r>
              <a:rPr lang="en-US" altLang="zh-CN" b="1" dirty="0" smtClean="0">
                <a:solidFill>
                  <a:srgbClr val="111CF7"/>
                </a:solidFill>
                <a:latin typeface="仿宋" panose="02010609060101010101" pitchFamily="49" charset="-122"/>
                <a:ea typeface="仿宋" panose="02010609060101010101" pitchFamily="49" charset="-122"/>
              </a:rPr>
              <a:t> </a:t>
            </a:r>
            <a:endParaRPr lang="en-US" altLang="zh-CN" b="1" dirty="0">
              <a:solidFill>
                <a:srgbClr val="111CF7"/>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19</a:t>
            </a:fld>
            <a:endParaRPr lang="en-US" altLang="zh-CN"/>
          </a:p>
        </p:txBody>
      </p:sp>
      <p:sp>
        <p:nvSpPr>
          <p:cNvPr id="4" name="文本框 3"/>
          <p:cNvSpPr txBox="1"/>
          <p:nvPr/>
        </p:nvSpPr>
        <p:spPr>
          <a:xfrm>
            <a:off x="708441" y="1035606"/>
            <a:ext cx="7761995" cy="952184"/>
          </a:xfrm>
          <a:prstGeom prst="rect">
            <a:avLst/>
          </a:prstGeom>
          <a:noFill/>
        </p:spPr>
        <p:txBody>
          <a:bodyPr wrap="square" rtlCol="0">
            <a:spAutoFit/>
          </a:bodyPr>
          <a:lstStyle/>
          <a:p>
            <a:pPr marL="342900" indent="-342900" algn="l">
              <a:lnSpc>
                <a:spcPct val="125000"/>
              </a:lnSpc>
              <a:buClr>
                <a:srgbClr val="0000CC"/>
              </a:buClr>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电磁学中定义的第一个物理量：定量表征带电体所带电荷的多少</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96205" y="2001083"/>
            <a:ext cx="7761995" cy="424731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守恒性（电荷守恒定律）</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由</a:t>
            </a:r>
            <a:r>
              <a:rPr lang="zh-CN" altLang="en-US" dirty="0">
                <a:latin typeface="仿宋" panose="02010609060101010101" pitchFamily="49" charset="-122"/>
                <a:ea typeface="仿宋" panose="02010609060101010101" pitchFamily="49" charset="-122"/>
              </a:rPr>
              <a:t>摩擦起电和其他起电过程的大量实验事实表明，一切起电过程其实都是使物体上正、负电荷分离或转移的过程中，在这种过程中，电荷既不能消灭，也不能创生，只能使原有的电荷重新分布。由此就可以总结出电荷守恒定律：一个孤立系统的总电荷</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即系统中所有正、负电荷之代数和</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在任何物理过程中始终保持不变。电荷守恒定律也是自然界中一条基本的守恒定律，在宏观和微观领域中普遍适用。</a:t>
            </a:r>
          </a:p>
        </p:txBody>
      </p:sp>
      <p:sp>
        <p:nvSpPr>
          <p:cNvPr id="6" name="文本框 5"/>
          <p:cNvSpPr txBox="1"/>
          <p:nvPr/>
        </p:nvSpPr>
        <p:spPr>
          <a:xfrm>
            <a:off x="467544" y="440668"/>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6. </a:t>
            </a:r>
            <a:r>
              <a:rPr lang="zh-CN" altLang="en-US" sz="3200" b="1" dirty="0">
                <a:solidFill>
                  <a:srgbClr val="C00000"/>
                </a:solidFill>
                <a:latin typeface="仿宋" panose="02010609060101010101" pitchFamily="49" charset="-122"/>
                <a:ea typeface="仿宋" panose="02010609060101010101" pitchFamily="49" charset="-122"/>
              </a:rPr>
              <a:t>新</a:t>
            </a:r>
            <a:r>
              <a:rPr lang="zh-CN" altLang="en-US" sz="3200" b="1" dirty="0" smtClean="0">
                <a:solidFill>
                  <a:srgbClr val="C00000"/>
                </a:solidFill>
                <a:latin typeface="仿宋" panose="02010609060101010101" pitchFamily="49" charset="-122"/>
                <a:ea typeface="仿宋" panose="02010609060101010101" pitchFamily="49" charset="-122"/>
              </a:rPr>
              <a:t>的物理量：电量</a:t>
            </a:r>
            <a:endParaRPr lang="zh-CN" altLang="en-US" sz="3200" b="1" dirty="0">
              <a:solidFill>
                <a:srgbClr val="C00000"/>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a:t>
            </a:fld>
            <a:endParaRPr lang="en-US" altLang="zh-CN"/>
          </a:p>
        </p:txBody>
      </p:sp>
      <p:sp>
        <p:nvSpPr>
          <p:cNvPr id="3" name="矩形 2"/>
          <p:cNvSpPr/>
          <p:nvPr/>
        </p:nvSpPr>
        <p:spPr>
          <a:xfrm>
            <a:off x="647564" y="872716"/>
            <a:ext cx="7632848" cy="4939814"/>
          </a:xfrm>
          <a:prstGeom prst="rect">
            <a:avLst/>
          </a:prstGeom>
        </p:spPr>
        <p:txBody>
          <a:bodyPr wrap="square">
            <a:spAutoFit/>
          </a:bodyPr>
          <a:lstStyle/>
          <a:p>
            <a:pPr algn="l">
              <a:lnSpc>
                <a:spcPct val="125000"/>
              </a:lnSpc>
            </a:pPr>
            <a:r>
              <a:rPr lang="zh-CN" altLang="en-US" dirty="0" smtClean="0"/>
              <a:t>        </a:t>
            </a:r>
            <a:r>
              <a:rPr lang="zh-CN" altLang="en-US" sz="2800" dirty="0" smtClean="0">
                <a:latin typeface="仿宋" panose="02010609060101010101" pitchFamily="49" charset="-122"/>
                <a:ea typeface="仿宋" panose="02010609060101010101" pitchFamily="49" charset="-122"/>
              </a:rPr>
              <a:t>电磁</a:t>
            </a:r>
            <a:r>
              <a:rPr lang="zh-CN" altLang="en-US" sz="2800" dirty="0">
                <a:latin typeface="仿宋" panose="02010609060101010101" pitchFamily="49" charset="-122"/>
                <a:ea typeface="仿宋" panose="02010609060101010101" pitchFamily="49" charset="-122"/>
              </a:rPr>
              <a:t>现象被人类认识是在公元前六百年。那时人们就发现一些物件经过摩擦能够吸引轻小物件，同时发现一些天然矿石吸引铁的现象，这可以说是人类最早发现的电磁现象。</a:t>
            </a:r>
          </a:p>
          <a:p>
            <a:pPr algn="l">
              <a:lnSpc>
                <a:spcPct val="125000"/>
              </a:lnSpc>
            </a:pPr>
            <a:r>
              <a:rPr lang="zh-CN" altLang="en-US" sz="2800" dirty="0" smtClean="0">
                <a:latin typeface="仿宋" panose="02010609060101010101" pitchFamily="49" charset="-122"/>
                <a:ea typeface="仿宋" panose="02010609060101010101" pitchFamily="49" charset="-122"/>
              </a:rPr>
              <a:t>    在此</a:t>
            </a:r>
            <a:r>
              <a:rPr lang="zh-CN" altLang="en-US" sz="2800" dirty="0">
                <a:latin typeface="仿宋" panose="02010609060101010101" pitchFamily="49" charset="-122"/>
                <a:ea typeface="仿宋" panose="02010609060101010101" pitchFamily="49" charset="-122"/>
              </a:rPr>
              <a:t>之后，经过无数科学家的努力，使得人类对电磁现象的认识得到了深入发展。到</a:t>
            </a:r>
            <a:r>
              <a:rPr lang="en-US" altLang="zh-CN" sz="2800" dirty="0">
                <a:latin typeface="仿宋" panose="02010609060101010101" pitchFamily="49" charset="-122"/>
                <a:ea typeface="仿宋" panose="02010609060101010101" pitchFamily="49" charset="-122"/>
              </a:rPr>
              <a:t>19</a:t>
            </a:r>
            <a:r>
              <a:rPr lang="zh-CN" altLang="en-US" sz="2800" dirty="0">
                <a:latin typeface="仿宋" panose="02010609060101010101" pitchFamily="49" charset="-122"/>
                <a:ea typeface="仿宋" panose="02010609060101010101" pitchFamily="49" charset="-122"/>
              </a:rPr>
              <a:t>世纪，麦克斯韦</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洛伦兹电磁场理论的成功，使得电磁学发展成为经典物理学中相当完美的一个分支。</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20</a:t>
            </a:fld>
            <a:endParaRPr lang="en-US" altLang="zh-CN"/>
          </a:p>
        </p:txBody>
      </p:sp>
      <p:sp>
        <p:nvSpPr>
          <p:cNvPr id="3" name="文本框 2"/>
          <p:cNvSpPr txBox="1"/>
          <p:nvPr/>
        </p:nvSpPr>
        <p:spPr>
          <a:xfrm>
            <a:off x="696205" y="836712"/>
            <a:ext cx="7761995" cy="240065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量子性</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1913</a:t>
            </a:r>
            <a:r>
              <a:rPr lang="zh-CN" altLang="en-US" dirty="0" smtClean="0">
                <a:latin typeface="仿宋" panose="02010609060101010101" pitchFamily="49" charset="-122"/>
                <a:ea typeface="仿宋" panose="02010609060101010101" pitchFamily="49" charset="-122"/>
              </a:rPr>
              <a:t>年，</a:t>
            </a:r>
            <a:r>
              <a:rPr lang="zh-CN" altLang="en-US" dirty="0">
                <a:latin typeface="仿宋" panose="02010609060101010101" pitchFamily="49" charset="-122"/>
                <a:ea typeface="仿宋" panose="02010609060101010101" pitchFamily="49" charset="-122"/>
              </a:rPr>
              <a:t>密</a:t>
            </a:r>
            <a:r>
              <a:rPr lang="zh-CN" altLang="en-US" dirty="0" smtClean="0">
                <a:latin typeface="仿宋" panose="02010609060101010101" pitchFamily="49" charset="-122"/>
                <a:ea typeface="仿宋" panose="02010609060101010101" pitchFamily="49" charset="-122"/>
              </a:rPr>
              <a:t>立根（</a:t>
            </a:r>
            <a:r>
              <a:rPr lang="en-US" altLang="zh-CN" dirty="0" smtClean="0">
                <a:latin typeface="仿宋" panose="02010609060101010101" pitchFamily="49" charset="-122"/>
                <a:ea typeface="仿宋" panose="02010609060101010101" pitchFamily="49" charset="-122"/>
              </a:rPr>
              <a:t>Robert </a:t>
            </a:r>
            <a:r>
              <a:rPr lang="en-US" altLang="zh-CN" dirty="0">
                <a:latin typeface="仿宋" panose="02010609060101010101" pitchFamily="49" charset="-122"/>
                <a:ea typeface="仿宋" panose="02010609060101010101" pitchFamily="49" charset="-122"/>
              </a:rPr>
              <a:t>Andrews Millikan,1868</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1953)</a:t>
            </a:r>
            <a:r>
              <a:rPr lang="zh-CN" altLang="en-US" dirty="0">
                <a:latin typeface="仿宋" panose="02010609060101010101" pitchFamily="49" charset="-122"/>
                <a:ea typeface="仿宋" panose="02010609060101010101" pitchFamily="49" charset="-122"/>
              </a:rPr>
              <a:t>，美国著名实验物理学家</a:t>
            </a:r>
            <a:r>
              <a:rPr lang="zh-CN" altLang="en-US" dirty="0" smtClean="0">
                <a:latin typeface="仿宋" panose="02010609060101010101" pitchFamily="49" charset="-122"/>
                <a:ea typeface="仿宋" panose="02010609060101010101" pitchFamily="49" charset="-122"/>
              </a:rPr>
              <a:t>）采用油滴实验测出所有电子都具有相同的电量，而且带电体的电量是电子电量的整数倍。</a:t>
            </a:r>
            <a:endParaRPr lang="zh-CN" altLang="en-US"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116" y="2888762"/>
            <a:ext cx="2446040" cy="3581002"/>
          </a:xfrm>
          <a:prstGeom prst="rect">
            <a:avLst/>
          </a:prstGeom>
        </p:spPr>
      </p:pic>
      <p:sp>
        <p:nvSpPr>
          <p:cNvPr id="6" name="矩形 5"/>
          <p:cNvSpPr/>
          <p:nvPr/>
        </p:nvSpPr>
        <p:spPr>
          <a:xfrm>
            <a:off x="923953" y="3237369"/>
            <a:ext cx="2339103" cy="461665"/>
          </a:xfrm>
          <a:prstGeom prst="rect">
            <a:avLst/>
          </a:prstGeom>
        </p:spPr>
        <p:txBody>
          <a:bodyPr wrap="none">
            <a:spAutoFit/>
          </a:bodyPr>
          <a:lstStyle/>
          <a:p>
            <a:r>
              <a:rPr lang="zh-CN" altLang="en-US" dirty="0">
                <a:latin typeface="仿宋" panose="02010609060101010101" pitchFamily="49" charset="-122"/>
                <a:ea typeface="仿宋" panose="02010609060101010101" pitchFamily="49" charset="-122"/>
              </a:rPr>
              <a:t>电子</a:t>
            </a:r>
            <a:r>
              <a:rPr lang="zh-CN" altLang="en-US" dirty="0" smtClean="0">
                <a:latin typeface="仿宋" panose="02010609060101010101" pitchFamily="49" charset="-122"/>
                <a:ea typeface="仿宋" panose="02010609060101010101" pitchFamily="49" charset="-122"/>
              </a:rPr>
              <a:t>电量     </a:t>
            </a:r>
            <a:r>
              <a:rPr lang="en-US" altLang="zh-CN" i="1" dirty="0" smtClean="0">
                <a:latin typeface="+mj-lt"/>
                <a:ea typeface="仿宋" panose="02010609060101010101" pitchFamily="49" charset="-122"/>
              </a:rPr>
              <a:t>e</a:t>
            </a:r>
            <a:endParaRPr lang="zh-CN" altLang="en-US" i="1" dirty="0">
              <a:latin typeface="+mj-lt"/>
            </a:endParaRPr>
          </a:p>
        </p:txBody>
      </p:sp>
      <p:sp>
        <p:nvSpPr>
          <p:cNvPr id="7" name="矩形 6"/>
          <p:cNvSpPr/>
          <p:nvPr/>
        </p:nvSpPr>
        <p:spPr>
          <a:xfrm>
            <a:off x="718694" y="3720979"/>
            <a:ext cx="3264035"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带电体电量     </a:t>
            </a:r>
            <a:r>
              <a:rPr lang="en-US" altLang="zh-CN" i="1" dirty="0" smtClean="0">
                <a:latin typeface="+mj-lt"/>
                <a:ea typeface="仿宋" panose="02010609060101010101" pitchFamily="49" charset="-122"/>
              </a:rPr>
              <a:t>q </a:t>
            </a:r>
            <a:r>
              <a:rPr lang="en-US" altLang="zh-CN" dirty="0" smtClean="0">
                <a:latin typeface="+mj-lt"/>
                <a:ea typeface="仿宋" panose="02010609060101010101" pitchFamily="49" charset="-122"/>
              </a:rPr>
              <a:t>= </a:t>
            </a:r>
            <a:r>
              <a:rPr lang="en-US" altLang="zh-CN" i="1" dirty="0" smtClean="0">
                <a:latin typeface="+mj-lt"/>
                <a:ea typeface="仿宋" panose="02010609060101010101" pitchFamily="49" charset="-122"/>
              </a:rPr>
              <a:t>ne</a:t>
            </a:r>
            <a:endParaRPr lang="zh-CN" altLang="en-US" i="1" dirty="0">
              <a:latin typeface="+mj-lt"/>
            </a:endParaRPr>
          </a:p>
        </p:txBody>
      </p:sp>
      <p:sp>
        <p:nvSpPr>
          <p:cNvPr id="8" name="矩形 7"/>
          <p:cNvSpPr/>
          <p:nvPr/>
        </p:nvSpPr>
        <p:spPr>
          <a:xfrm>
            <a:off x="2951820" y="4306312"/>
            <a:ext cx="1829347" cy="461665"/>
          </a:xfrm>
          <a:prstGeom prst="rect">
            <a:avLst/>
          </a:prstGeom>
        </p:spPr>
        <p:txBody>
          <a:bodyPr wrap="none">
            <a:spAutoFit/>
          </a:bodyPr>
          <a:lstStyle/>
          <a:p>
            <a:r>
              <a:rPr lang="en-US" altLang="zh-CN" i="1" dirty="0" smtClean="0">
                <a:ea typeface="仿宋" panose="02010609060101010101" pitchFamily="49" charset="-122"/>
              </a:rPr>
              <a:t>n </a:t>
            </a:r>
            <a:r>
              <a:rPr lang="en-US" altLang="zh-CN" dirty="0">
                <a:ea typeface="仿宋" panose="02010609060101010101" pitchFamily="49" charset="-122"/>
              </a:rPr>
              <a:t>= </a:t>
            </a:r>
            <a:r>
              <a:rPr lang="en-US" altLang="zh-CN" dirty="0" smtClean="0">
                <a:ea typeface="仿宋" panose="02010609060101010101" pitchFamily="49" charset="-122"/>
              </a:rPr>
              <a:t>1,2,3</a:t>
            </a:r>
            <a:r>
              <a:rPr lang="en-US" altLang="zh-CN" i="1" dirty="0" smtClean="0">
                <a:ea typeface="仿宋" panose="02010609060101010101" pitchFamily="49" charset="-122"/>
              </a:rPr>
              <a:t>……</a:t>
            </a:r>
            <a:endParaRPr lang="zh-CN" altLang="en-US" i="1" dirty="0"/>
          </a:p>
        </p:txBody>
      </p:sp>
      <p:graphicFrame>
        <p:nvGraphicFramePr>
          <p:cNvPr id="9" name="对象 8"/>
          <p:cNvGraphicFramePr>
            <a:graphicFrameLocks noChangeAspect="1"/>
          </p:cNvGraphicFramePr>
          <p:nvPr/>
        </p:nvGraphicFramePr>
        <p:xfrm>
          <a:off x="2123728" y="5044168"/>
          <a:ext cx="2954690" cy="590938"/>
        </p:xfrm>
        <a:graphic>
          <a:graphicData uri="http://schemas.openxmlformats.org/presentationml/2006/ole">
            <mc:AlternateContent xmlns:mc="http://schemas.openxmlformats.org/markup-compatibility/2006">
              <mc:Choice xmlns:v="urn:schemas-microsoft-com:vml" Requires="v">
                <p:oleObj spid="_x0000_s1593" name="Equation" r:id="rId4" imgW="27432000" imgH="5486400" progId="Equation.DSMT4">
                  <p:embed/>
                </p:oleObj>
              </mc:Choice>
              <mc:Fallback>
                <p:oleObj name="Equation" r:id="rId4" imgW="27432000" imgH="5486400" progId="Equation.DSMT4">
                  <p:embed/>
                  <p:pic>
                    <p:nvPicPr>
                      <p:cNvPr id="0" name="图片 1510"/>
                      <p:cNvPicPr/>
                      <p:nvPr/>
                    </p:nvPicPr>
                    <p:blipFill>
                      <a:blip r:embed="rId5"/>
                      <a:stretch>
                        <a:fillRect/>
                      </a:stretch>
                    </p:blipFill>
                    <p:spPr>
                      <a:xfrm>
                        <a:off x="2123728" y="5044168"/>
                        <a:ext cx="2954690" cy="59093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21</a:t>
            </a:fld>
            <a:endParaRPr lang="en-US" altLang="zh-CN"/>
          </a:p>
        </p:txBody>
      </p:sp>
      <p:sp>
        <p:nvSpPr>
          <p:cNvPr id="4" name="文本框 3"/>
          <p:cNvSpPr txBox="1"/>
          <p:nvPr/>
        </p:nvSpPr>
        <p:spPr>
          <a:xfrm>
            <a:off x="696205" y="836712"/>
            <a:ext cx="7761995" cy="2862322"/>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相对论不变性</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在不同的参照系内观察，同一个带电粒子的电量</a:t>
            </a:r>
            <a:r>
              <a:rPr lang="zh-CN" altLang="en-US" dirty="0">
                <a:latin typeface="仿宋" panose="02010609060101010101" pitchFamily="49" charset="-122"/>
                <a:ea typeface="仿宋" panose="02010609060101010101" pitchFamily="49" charset="-122"/>
              </a:rPr>
              <a:t>不变。或者说，一个系统的总电量不因带电体的运动而改变。与质量随速度而变这一事实相比，电荷不变性是一个十分值得注意的重要属性。</a:t>
            </a:r>
          </a:p>
        </p:txBody>
      </p:sp>
      <p:graphicFrame>
        <p:nvGraphicFramePr>
          <p:cNvPr id="5" name="对象 4"/>
          <p:cNvGraphicFramePr>
            <a:graphicFrameLocks noChangeAspect="1"/>
          </p:cNvGraphicFramePr>
          <p:nvPr/>
        </p:nvGraphicFramePr>
        <p:xfrm>
          <a:off x="3347864" y="3933056"/>
          <a:ext cx="1836204" cy="1510426"/>
        </p:xfrm>
        <a:graphic>
          <a:graphicData uri="http://schemas.openxmlformats.org/presentationml/2006/ole">
            <mc:AlternateContent xmlns:mc="http://schemas.openxmlformats.org/markup-compatibility/2006">
              <mc:Choice xmlns:v="urn:schemas-microsoft-com:vml" Requires="v">
                <p:oleObj spid="_x0000_s2605" name="Equation" r:id="rId3" imgW="18897600" imgH="15544800" progId="Equation.DSMT4">
                  <p:embed/>
                </p:oleObj>
              </mc:Choice>
              <mc:Fallback>
                <p:oleObj name="Equation" r:id="rId3" imgW="18897600" imgH="15544800" progId="Equation.DSMT4">
                  <p:embed/>
                  <p:pic>
                    <p:nvPicPr>
                      <p:cNvPr id="0" name="图片 2522"/>
                      <p:cNvPicPr/>
                      <p:nvPr/>
                    </p:nvPicPr>
                    <p:blipFill>
                      <a:blip r:embed="rId4"/>
                      <a:stretch>
                        <a:fillRect/>
                      </a:stretch>
                    </p:blipFill>
                    <p:spPr>
                      <a:xfrm>
                        <a:off x="3347864" y="3933056"/>
                        <a:ext cx="1836204" cy="1510426"/>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22</a:t>
            </a:fld>
            <a:endParaRPr lang="en-US" altLang="zh-CN"/>
          </a:p>
        </p:txBody>
      </p:sp>
      <p:sp>
        <p:nvSpPr>
          <p:cNvPr id="3" name="文本框 2"/>
          <p:cNvSpPr txBox="1"/>
          <p:nvPr/>
        </p:nvSpPr>
        <p:spPr>
          <a:xfrm>
            <a:off x="696205" y="836712"/>
            <a:ext cx="7761995" cy="332398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有正负</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产生电荷的源，分两种：正的源；负的源</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p>
          <a:p>
            <a:pPr algn="l">
              <a:lnSpc>
                <a:spcPct val="125000"/>
              </a:lnSpc>
              <a:buClr>
                <a:srgbClr val="0000CC"/>
              </a:buClr>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质量只有一种源</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endParaRPr lang="en-US" altLang="zh-CN" dirty="0">
              <a:latin typeface="仿宋" panose="02010609060101010101" pitchFamily="49" charset="-122"/>
              <a:ea typeface="仿宋" panose="02010609060101010101" pitchFamily="49" charset="-122"/>
            </a:endParaRPr>
          </a:p>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电力可以被屏蔽，万有引力不可屏蔽。</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23</a:t>
            </a:fld>
            <a:endParaRPr lang="en-US" altLang="zh-CN"/>
          </a:p>
        </p:txBody>
      </p:sp>
      <p:sp>
        <p:nvSpPr>
          <p:cNvPr id="3" name="文本框 2"/>
          <p:cNvSpPr txBox="1"/>
          <p:nvPr/>
        </p:nvSpPr>
        <p:spPr>
          <a:xfrm>
            <a:off x="575556" y="87271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7. </a:t>
            </a:r>
            <a:r>
              <a:rPr lang="zh-CN" altLang="en-US" sz="3200" b="1" dirty="0" smtClean="0">
                <a:solidFill>
                  <a:srgbClr val="C00000"/>
                </a:solidFill>
                <a:latin typeface="仿宋" panose="02010609060101010101" pitchFamily="49" charset="-122"/>
                <a:ea typeface="仿宋" panose="02010609060101010101" pitchFamily="49" charset="-122"/>
              </a:rPr>
              <a:t>库仑定律的成立条件</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文本框 3"/>
          <p:cNvSpPr txBox="1"/>
          <p:nvPr/>
        </p:nvSpPr>
        <p:spPr>
          <a:xfrm>
            <a:off x="1382783" y="1844824"/>
            <a:ext cx="3189217" cy="1169551"/>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sz="2800" dirty="0" smtClean="0">
                <a:solidFill>
                  <a:srgbClr val="0000CC"/>
                </a:solidFill>
                <a:latin typeface="仿宋" panose="02010609060101010101" pitchFamily="49" charset="-122"/>
                <a:ea typeface="仿宋" panose="02010609060101010101" pitchFamily="49" charset="-122"/>
              </a:rPr>
              <a:t>真空</a:t>
            </a:r>
            <a:endParaRPr lang="en-US" altLang="zh-CN" sz="2800" dirty="0" smtClean="0">
              <a:solidFill>
                <a:srgbClr val="0000CC"/>
              </a:solidFill>
              <a:latin typeface="仿宋" panose="02010609060101010101" pitchFamily="49" charset="-122"/>
              <a:ea typeface="仿宋" panose="02010609060101010101" pitchFamily="49" charset="-122"/>
            </a:endParaRPr>
          </a:p>
          <a:p>
            <a:pPr marL="457200" indent="-457200" algn="l">
              <a:lnSpc>
                <a:spcPct val="125000"/>
              </a:lnSpc>
              <a:buFont typeface="Wingdings" panose="05000000000000000000" pitchFamily="2" charset="2"/>
              <a:buChar char="Ø"/>
            </a:pPr>
            <a:r>
              <a:rPr lang="zh-CN" altLang="en-US" sz="2800" dirty="0">
                <a:solidFill>
                  <a:srgbClr val="0000CC"/>
                </a:solidFill>
                <a:latin typeface="仿宋" panose="02010609060101010101" pitchFamily="49" charset="-122"/>
                <a:ea typeface="仿宋" panose="02010609060101010101" pitchFamily="49" charset="-122"/>
              </a:rPr>
              <a:t>静止</a:t>
            </a:r>
          </a:p>
        </p:txBody>
      </p:sp>
      <p:sp>
        <p:nvSpPr>
          <p:cNvPr id="5" name="矩形 4"/>
          <p:cNvSpPr/>
          <p:nvPr/>
        </p:nvSpPr>
        <p:spPr>
          <a:xfrm>
            <a:off x="3347864" y="1967934"/>
            <a:ext cx="1415772"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不必要  </a:t>
            </a:r>
            <a:endParaRPr lang="zh-CN" altLang="en-US" dirty="0"/>
          </a:p>
        </p:txBody>
      </p:sp>
      <p:sp>
        <p:nvSpPr>
          <p:cNvPr id="6" name="矩形 5"/>
          <p:cNvSpPr/>
          <p:nvPr/>
        </p:nvSpPr>
        <p:spPr>
          <a:xfrm>
            <a:off x="3354057" y="2491154"/>
            <a:ext cx="2646878" cy="461665"/>
          </a:xfrm>
          <a:prstGeom prst="rect">
            <a:avLst/>
          </a:prstGeom>
        </p:spPr>
        <p:txBody>
          <a:bodyPr wrap="none">
            <a:spAutoFit/>
          </a:bodyPr>
          <a:lstStyle/>
          <a:p>
            <a:r>
              <a:rPr lang="zh-CN" altLang="en-US" dirty="0" smtClean="0">
                <a:solidFill>
                  <a:srgbClr val="FF0000"/>
                </a:solidFill>
                <a:latin typeface="仿宋" panose="02010609060101010101" pitchFamily="49" charset="-122"/>
                <a:ea typeface="仿宋" panose="02010609060101010101" pitchFamily="49" charset="-122"/>
              </a:rPr>
              <a:t>必要的，强限制  </a:t>
            </a:r>
            <a:endParaRPr lang="zh-CN" altLang="en-US" dirty="0">
              <a:solidFill>
                <a:srgbClr val="FF0000"/>
              </a:solidFill>
            </a:endParaRPr>
          </a:p>
        </p:txBody>
      </p:sp>
      <p:sp>
        <p:nvSpPr>
          <p:cNvPr id="7" name="矩形 6"/>
          <p:cNvSpPr/>
          <p:nvPr/>
        </p:nvSpPr>
        <p:spPr>
          <a:xfrm>
            <a:off x="1353508" y="3263206"/>
            <a:ext cx="6647975" cy="1200329"/>
          </a:xfrm>
          <a:prstGeom prst="rect">
            <a:avLst/>
          </a:prstGeom>
        </p:spPr>
        <p:txBody>
          <a:bodyPr wrap="none">
            <a:spAutoFit/>
          </a:bodyPr>
          <a:lstStyle/>
          <a:p>
            <a:pPr>
              <a:lnSpc>
                <a:spcPct val="150000"/>
              </a:lnSpc>
            </a:pPr>
            <a:r>
              <a:rPr lang="zh-CN" altLang="en-US" dirty="0" smtClean="0">
                <a:solidFill>
                  <a:srgbClr val="0000CC"/>
                </a:solidFill>
                <a:latin typeface="仿宋" panose="02010609060101010101" pitchFamily="49" charset="-122"/>
                <a:ea typeface="仿宋" panose="02010609060101010101" pitchFamily="49" charset="-122"/>
              </a:rPr>
              <a:t>条件可否放宽：静对动的成立，动对静不成立！</a:t>
            </a:r>
            <a:endParaRPr lang="en-US" altLang="zh-CN" dirty="0" smtClean="0">
              <a:solidFill>
                <a:srgbClr val="0000CC"/>
              </a:solidFill>
              <a:latin typeface="仿宋" panose="02010609060101010101" pitchFamily="49" charset="-122"/>
              <a:ea typeface="仿宋" panose="02010609060101010101" pitchFamily="49" charset="-122"/>
            </a:endParaRPr>
          </a:p>
          <a:p>
            <a:pPr algn="l">
              <a:lnSpc>
                <a:spcPct val="150000"/>
              </a:lnSpc>
            </a:pPr>
            <a:r>
              <a:rPr lang="zh-CN" altLang="en-US" dirty="0">
                <a:solidFill>
                  <a:srgbClr val="0000CC"/>
                </a:solidFill>
                <a:latin typeface="仿宋" panose="02010609060101010101" pitchFamily="49" charset="-122"/>
                <a:ea typeface="仿宋" panose="02010609060101010101" pitchFamily="49" charset="-122"/>
              </a:rPr>
              <a:t>一</a:t>
            </a:r>
            <a:r>
              <a:rPr lang="zh-CN" altLang="en-US" dirty="0" smtClean="0">
                <a:solidFill>
                  <a:srgbClr val="0000CC"/>
                </a:solidFill>
                <a:latin typeface="仿宋" panose="02010609060101010101" pitchFamily="49" charset="-122"/>
                <a:ea typeface="仿宋" panose="02010609060101010101" pitchFamily="49" charset="-122"/>
              </a:rPr>
              <a:t>个运动电荷所产生的场，与其速度有关。</a:t>
            </a:r>
            <a:endParaRPr lang="zh-CN" altLang="en-US" dirty="0">
              <a:solidFill>
                <a:srgbClr val="0000C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24</a:t>
            </a:fld>
            <a:endParaRPr lang="en-US" altLang="zh-CN"/>
          </a:p>
        </p:txBody>
      </p:sp>
      <p:sp>
        <p:nvSpPr>
          <p:cNvPr id="3" name="文本框 2"/>
          <p:cNvSpPr txBox="1"/>
          <p:nvPr/>
        </p:nvSpPr>
        <p:spPr>
          <a:xfrm>
            <a:off x="827584" y="87271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8. </a:t>
            </a:r>
            <a:r>
              <a:rPr lang="zh-CN" altLang="en-US" sz="3200" b="1" dirty="0" smtClean="0">
                <a:solidFill>
                  <a:srgbClr val="C00000"/>
                </a:solidFill>
                <a:latin typeface="仿宋" panose="02010609060101010101" pitchFamily="49" charset="-122"/>
                <a:ea typeface="仿宋" panose="02010609060101010101" pitchFamily="49" charset="-122"/>
              </a:rPr>
              <a:t>适用范围</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3077365" y="1844824"/>
            <a:ext cx="3262433" cy="584775"/>
          </a:xfrm>
          <a:prstGeom prst="rect">
            <a:avLst/>
          </a:prstGeom>
        </p:spPr>
        <p:txBody>
          <a:bodyPr wrap="none">
            <a:spAutoFit/>
          </a:bodyPr>
          <a:lstStyle/>
          <a:p>
            <a:r>
              <a:rPr lang="zh-CN" altLang="en-US" sz="3200" dirty="0" smtClean="0">
                <a:latin typeface="仿宋" panose="02010609060101010101" pitchFamily="49" charset="-122"/>
                <a:ea typeface="仿宋" panose="02010609060101010101" pitchFamily="49" charset="-122"/>
              </a:rPr>
              <a:t>原子       宇宙</a:t>
            </a:r>
            <a:endParaRPr lang="zh-CN" altLang="en-US" sz="3200" dirty="0"/>
          </a:p>
        </p:txBody>
      </p:sp>
      <p:cxnSp>
        <p:nvCxnSpPr>
          <p:cNvPr id="6" name="直接箭头连接符 5"/>
          <p:cNvCxnSpPr/>
          <p:nvPr/>
        </p:nvCxnSpPr>
        <p:spPr bwMode="auto">
          <a:xfrm>
            <a:off x="4175956" y="2137211"/>
            <a:ext cx="108012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矩形 6"/>
          <p:cNvSpPr/>
          <p:nvPr/>
        </p:nvSpPr>
        <p:spPr>
          <a:xfrm>
            <a:off x="2735796" y="2693820"/>
            <a:ext cx="1107996"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两质子</a:t>
            </a:r>
            <a:endParaRPr lang="zh-CN" altLang="en-US" dirty="0"/>
          </a:p>
        </p:txBody>
      </p:sp>
      <p:sp>
        <p:nvSpPr>
          <p:cNvPr id="8" name="矩形 7"/>
          <p:cNvSpPr/>
          <p:nvPr/>
        </p:nvSpPr>
        <p:spPr>
          <a:xfrm>
            <a:off x="5270809" y="2693820"/>
            <a:ext cx="1569660"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地球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月亮</a:t>
            </a:r>
            <a:endParaRPr lang="zh-CN" altLang="en-US" dirty="0"/>
          </a:p>
        </p:txBody>
      </p:sp>
      <p:graphicFrame>
        <p:nvGraphicFramePr>
          <p:cNvPr id="9" name="对象 8"/>
          <p:cNvGraphicFramePr>
            <a:graphicFrameLocks noChangeAspect="1"/>
          </p:cNvGraphicFramePr>
          <p:nvPr/>
        </p:nvGraphicFramePr>
        <p:xfrm>
          <a:off x="1269445" y="3537012"/>
          <a:ext cx="540060" cy="607568"/>
        </p:xfrm>
        <a:graphic>
          <a:graphicData uri="http://schemas.openxmlformats.org/presentationml/2006/ole">
            <mc:AlternateContent xmlns:mc="http://schemas.openxmlformats.org/markup-compatibility/2006">
              <mc:Choice xmlns:v="urn:schemas-microsoft-com:vml" Requires="v">
                <p:oleObj spid="_x0000_s69503" name="Equation" r:id="rId3" imgW="4876800" imgH="5486400" progId="Equation.DSMT4">
                  <p:embed/>
                </p:oleObj>
              </mc:Choice>
              <mc:Fallback>
                <p:oleObj name="Equation" r:id="rId3" imgW="4876800" imgH="5486400" progId="Equation.DSMT4">
                  <p:embed/>
                  <p:pic>
                    <p:nvPicPr>
                      <p:cNvPr id="0" name="图片 69020"/>
                      <p:cNvPicPr/>
                      <p:nvPr/>
                    </p:nvPicPr>
                    <p:blipFill>
                      <a:blip r:embed="rId4"/>
                      <a:stretch>
                        <a:fillRect/>
                      </a:stretch>
                    </p:blipFill>
                    <p:spPr>
                      <a:xfrm>
                        <a:off x="1269445" y="3537012"/>
                        <a:ext cx="540060" cy="607568"/>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290901" y="4689140"/>
          <a:ext cx="448220" cy="567745"/>
        </p:xfrm>
        <a:graphic>
          <a:graphicData uri="http://schemas.openxmlformats.org/presentationml/2006/ole">
            <mc:AlternateContent xmlns:mc="http://schemas.openxmlformats.org/markup-compatibility/2006">
              <mc:Choice xmlns:v="urn:schemas-microsoft-com:vml" Requires="v">
                <p:oleObj spid="_x0000_s69504" name="Equation" r:id="rId5" imgW="4572000" imgH="5791200" progId="Equation.DSMT4">
                  <p:embed/>
                </p:oleObj>
              </mc:Choice>
              <mc:Fallback>
                <p:oleObj name="Equation" r:id="rId5" imgW="4572000" imgH="5791200" progId="Equation.DSMT4">
                  <p:embed/>
                  <p:pic>
                    <p:nvPicPr>
                      <p:cNvPr id="0" name="图片 69021"/>
                      <p:cNvPicPr/>
                      <p:nvPr/>
                    </p:nvPicPr>
                    <p:blipFill>
                      <a:blip r:embed="rId6"/>
                      <a:stretch>
                        <a:fillRect/>
                      </a:stretch>
                    </p:blipFill>
                    <p:spPr>
                      <a:xfrm>
                        <a:off x="1290901" y="4689140"/>
                        <a:ext cx="448220" cy="56774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530593" y="3413745"/>
          <a:ext cx="2255705" cy="854102"/>
        </p:xfrm>
        <a:graphic>
          <a:graphicData uri="http://schemas.openxmlformats.org/presentationml/2006/ole">
            <mc:AlternateContent xmlns:mc="http://schemas.openxmlformats.org/markup-compatibility/2006">
              <mc:Choice xmlns:v="urn:schemas-microsoft-com:vml" Requires="v">
                <p:oleObj spid="_x0000_s69505" name="Equation" r:id="rId7" imgW="31394400" imgH="11887200" progId="Equation.DSMT4">
                  <p:embed/>
                </p:oleObj>
              </mc:Choice>
              <mc:Fallback>
                <p:oleObj name="Equation" r:id="rId7" imgW="31394400" imgH="11887200" progId="Equation.DSMT4">
                  <p:embed/>
                  <p:pic>
                    <p:nvPicPr>
                      <p:cNvPr id="0" name="图片 69022"/>
                      <p:cNvPicPr/>
                      <p:nvPr/>
                    </p:nvPicPr>
                    <p:blipFill>
                      <a:blip r:embed="rId8"/>
                      <a:stretch>
                        <a:fillRect/>
                      </a:stretch>
                    </p:blipFill>
                    <p:spPr>
                      <a:xfrm>
                        <a:off x="2530593" y="3413745"/>
                        <a:ext cx="2255705" cy="85410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454033" y="4526107"/>
          <a:ext cx="2779518" cy="888535"/>
        </p:xfrm>
        <a:graphic>
          <a:graphicData uri="http://schemas.openxmlformats.org/presentationml/2006/ole">
            <mc:AlternateContent xmlns:mc="http://schemas.openxmlformats.org/markup-compatibility/2006">
              <mc:Choice xmlns:v="urn:schemas-microsoft-com:vml" Requires="v">
                <p:oleObj spid="_x0000_s69506" name="Equation" r:id="rId9" imgW="37185600" imgH="11887200" progId="Equation.DSMT4">
                  <p:embed/>
                </p:oleObj>
              </mc:Choice>
              <mc:Fallback>
                <p:oleObj name="Equation" r:id="rId9" imgW="37185600" imgH="11887200" progId="Equation.DSMT4">
                  <p:embed/>
                  <p:pic>
                    <p:nvPicPr>
                      <p:cNvPr id="0" name="图片 69023"/>
                      <p:cNvPicPr/>
                      <p:nvPr/>
                    </p:nvPicPr>
                    <p:blipFill>
                      <a:blip r:embed="rId10"/>
                      <a:stretch>
                        <a:fillRect/>
                      </a:stretch>
                    </p:blipFill>
                    <p:spPr>
                      <a:xfrm>
                        <a:off x="2454033" y="4526107"/>
                        <a:ext cx="2779518" cy="88853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996483" y="5623578"/>
          <a:ext cx="1178262" cy="922118"/>
        </p:xfrm>
        <a:graphic>
          <a:graphicData uri="http://schemas.openxmlformats.org/presentationml/2006/ole">
            <mc:AlternateContent xmlns:mc="http://schemas.openxmlformats.org/markup-compatibility/2006">
              <mc:Choice xmlns:v="urn:schemas-microsoft-com:vml" Requires="v">
                <p:oleObj spid="_x0000_s69507" name="Equation" r:id="rId11" imgW="14020800" imgH="10972800" progId="Equation.DSMT4">
                  <p:embed/>
                </p:oleObj>
              </mc:Choice>
              <mc:Fallback>
                <p:oleObj name="Equation" r:id="rId11" imgW="14020800" imgH="10972800" progId="Equation.DSMT4">
                  <p:embed/>
                  <p:pic>
                    <p:nvPicPr>
                      <p:cNvPr id="0" name="图片 69024"/>
                      <p:cNvPicPr/>
                      <p:nvPr/>
                    </p:nvPicPr>
                    <p:blipFill>
                      <a:blip r:embed="rId12"/>
                      <a:stretch>
                        <a:fillRect/>
                      </a:stretch>
                    </p:blipFill>
                    <p:spPr>
                      <a:xfrm>
                        <a:off x="2996483" y="5623578"/>
                        <a:ext cx="1178262" cy="922118"/>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832140" y="5621211"/>
          <a:ext cx="1206966" cy="924485"/>
        </p:xfrm>
        <a:graphic>
          <a:graphicData uri="http://schemas.openxmlformats.org/presentationml/2006/ole">
            <mc:AlternateContent xmlns:mc="http://schemas.openxmlformats.org/markup-compatibility/2006">
              <mc:Choice xmlns:v="urn:schemas-microsoft-com:vml" Requires="v">
                <p:oleObj spid="_x0000_s69508" name="Equation" r:id="rId13" imgW="14325600" imgH="10972800" progId="Equation.DSMT4">
                  <p:embed/>
                </p:oleObj>
              </mc:Choice>
              <mc:Fallback>
                <p:oleObj name="Equation" r:id="rId13" imgW="14325600" imgH="10972800" progId="Equation.DSMT4">
                  <p:embed/>
                  <p:pic>
                    <p:nvPicPr>
                      <p:cNvPr id="0" name="图片 69025"/>
                      <p:cNvPicPr/>
                      <p:nvPr/>
                    </p:nvPicPr>
                    <p:blipFill>
                      <a:blip r:embed="rId14"/>
                      <a:stretch>
                        <a:fillRect/>
                      </a:stretch>
                    </p:blipFill>
                    <p:spPr>
                      <a:xfrm>
                        <a:off x="5832140" y="5621211"/>
                        <a:ext cx="1206966" cy="92448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25</a:t>
            </a:fld>
            <a:endParaRPr lang="en-US" altLang="zh-CN"/>
          </a:p>
        </p:txBody>
      </p:sp>
      <p:sp>
        <p:nvSpPr>
          <p:cNvPr id="3" name="文本框 2"/>
          <p:cNvSpPr txBox="1"/>
          <p:nvPr/>
        </p:nvSpPr>
        <p:spPr>
          <a:xfrm>
            <a:off x="827584" y="69269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9. </a:t>
            </a:r>
            <a:r>
              <a:rPr lang="zh-CN" altLang="en-US" sz="3200" b="1" dirty="0" smtClean="0">
                <a:solidFill>
                  <a:srgbClr val="C00000"/>
                </a:solidFill>
                <a:latin typeface="仿宋" panose="02010609060101010101" pitchFamily="49" charset="-122"/>
                <a:ea typeface="仿宋" panose="02010609060101010101" pitchFamily="49" charset="-122"/>
              </a:rPr>
              <a:t>精度</a:t>
            </a:r>
            <a:endParaRPr lang="zh-CN" altLang="en-US" sz="3200" b="1" dirty="0">
              <a:solidFill>
                <a:srgbClr val="C00000"/>
              </a:solidFill>
              <a:latin typeface="仿宋" panose="02010609060101010101" pitchFamily="49" charset="-122"/>
              <a:ea typeface="仿宋" panose="02010609060101010101" pitchFamily="49" charset="-122"/>
            </a:endParaRPr>
          </a:p>
        </p:txBody>
      </p:sp>
      <p:graphicFrame>
        <p:nvGraphicFramePr>
          <p:cNvPr id="4" name="对象 3"/>
          <p:cNvGraphicFramePr>
            <a:graphicFrameLocks noChangeAspect="1"/>
          </p:cNvGraphicFramePr>
          <p:nvPr/>
        </p:nvGraphicFramePr>
        <p:xfrm>
          <a:off x="2051720" y="1400582"/>
          <a:ext cx="1893354" cy="678750"/>
        </p:xfrm>
        <a:graphic>
          <a:graphicData uri="http://schemas.openxmlformats.org/presentationml/2006/ole">
            <mc:AlternateContent xmlns:mc="http://schemas.openxmlformats.org/markup-compatibility/2006">
              <mc:Choice xmlns:v="urn:schemas-microsoft-com:vml" Requires="v">
                <p:oleObj spid="_x0000_s11218" name="Equation" r:id="rId3" imgW="16154400" imgH="5791200" progId="Equation.DSMT4">
                  <p:embed/>
                </p:oleObj>
              </mc:Choice>
              <mc:Fallback>
                <p:oleObj name="Equation" r:id="rId3" imgW="16154400" imgH="5791200" progId="Equation.DSMT4">
                  <p:embed/>
                  <p:pic>
                    <p:nvPicPr>
                      <p:cNvPr id="0" name="图片 11055"/>
                      <p:cNvPicPr/>
                      <p:nvPr/>
                    </p:nvPicPr>
                    <p:blipFill>
                      <a:blip r:embed="rId4"/>
                      <a:stretch>
                        <a:fillRect/>
                      </a:stretch>
                    </p:blipFill>
                    <p:spPr>
                      <a:xfrm>
                        <a:off x="2051720" y="1400582"/>
                        <a:ext cx="1893354" cy="67875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14456" y="2312876"/>
          <a:ext cx="489291" cy="622734"/>
        </p:xfrm>
        <a:graphic>
          <a:graphicData uri="http://schemas.openxmlformats.org/presentationml/2006/ole">
            <mc:AlternateContent xmlns:mc="http://schemas.openxmlformats.org/markup-compatibility/2006">
              <mc:Choice xmlns:v="urn:schemas-microsoft-com:vml" Requires="v">
                <p:oleObj spid="_x0000_s11219" name="Equation" r:id="rId5" imgW="3352800" imgH="4267200" progId="Equation.DSMT4">
                  <p:embed/>
                </p:oleObj>
              </mc:Choice>
              <mc:Fallback>
                <p:oleObj name="Equation" r:id="rId5" imgW="3352800" imgH="4267200" progId="Equation.DSMT4">
                  <p:embed/>
                  <p:pic>
                    <p:nvPicPr>
                      <p:cNvPr id="0" name="图片 11056"/>
                      <p:cNvPicPr/>
                      <p:nvPr/>
                    </p:nvPicPr>
                    <p:blipFill>
                      <a:blip r:embed="rId6"/>
                      <a:stretch>
                        <a:fillRect/>
                      </a:stretch>
                    </p:blipFill>
                    <p:spPr>
                      <a:xfrm>
                        <a:off x="1814456" y="2312876"/>
                        <a:ext cx="489291" cy="622734"/>
                      </a:xfrm>
                      <a:prstGeom prst="rect">
                        <a:avLst/>
                      </a:prstGeom>
                    </p:spPr>
                  </p:pic>
                </p:oleObj>
              </mc:Fallback>
            </mc:AlternateContent>
          </a:graphicData>
        </a:graphic>
      </p:graphicFrame>
      <p:sp>
        <p:nvSpPr>
          <p:cNvPr id="6" name="矩形 5"/>
          <p:cNvSpPr/>
          <p:nvPr/>
        </p:nvSpPr>
        <p:spPr>
          <a:xfrm>
            <a:off x="2422581" y="2347244"/>
            <a:ext cx="4572000" cy="553998"/>
          </a:xfrm>
          <a:prstGeom prst="rect">
            <a:avLst/>
          </a:prstGeom>
        </p:spPr>
        <p:txBody>
          <a:bodyPr>
            <a:spAutoFit/>
          </a:bodyPr>
          <a:lstStyle/>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：偏离平方反比的修正数</a:t>
            </a:r>
            <a:endParaRPr lang="zh-CN" altLang="en-US" dirty="0">
              <a:latin typeface="仿宋" panose="02010609060101010101" pitchFamily="49" charset="-122"/>
              <a:ea typeface="仿宋" panose="02010609060101010101" pitchFamily="49" charset="-122"/>
            </a:endParaRPr>
          </a:p>
        </p:txBody>
      </p:sp>
      <p:sp>
        <p:nvSpPr>
          <p:cNvPr id="7" name="矩形 6"/>
          <p:cNvSpPr/>
          <p:nvPr/>
        </p:nvSpPr>
        <p:spPr>
          <a:xfrm>
            <a:off x="1659074" y="3088712"/>
            <a:ext cx="4572000" cy="490519"/>
          </a:xfrm>
          <a:prstGeom prst="rect">
            <a:avLst/>
          </a:prstGeom>
        </p:spPr>
        <p:txBody>
          <a:bodyPr>
            <a:spAutoFit/>
          </a:bodyPr>
          <a:lstStyle/>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1785</a:t>
            </a:r>
            <a:r>
              <a:rPr lang="zh-CN" altLang="en-US" dirty="0" smtClean="0">
                <a:latin typeface="仿宋" panose="02010609060101010101" pitchFamily="49" charset="-122"/>
                <a:ea typeface="仿宋" panose="02010609060101010101" pitchFamily="49" charset="-122"/>
              </a:rPr>
              <a:t>年，库仑，</a:t>
            </a:r>
            <a:r>
              <a:rPr lang="en-US" altLang="zh-CN" dirty="0" smtClean="0">
                <a:latin typeface="仿宋" panose="02010609060101010101" pitchFamily="49" charset="-122"/>
                <a:ea typeface="仿宋" panose="02010609060101010101" pitchFamily="49" charset="-122"/>
              </a:rPr>
              <a:t>4</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10</a:t>
            </a:r>
            <a:r>
              <a:rPr lang="en-US" altLang="zh-CN" baseline="30000" dirty="0" smtClean="0">
                <a:latin typeface="仿宋" panose="02010609060101010101" pitchFamily="49" charset="-122"/>
                <a:ea typeface="仿宋" panose="02010609060101010101" pitchFamily="49" charset="-122"/>
              </a:rPr>
              <a:t>-2</a:t>
            </a:r>
            <a:endParaRPr lang="zh-CN" altLang="en-US"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59074" y="3579231"/>
                <a:ext cx="6333306" cy="504049"/>
              </a:xfrm>
              <a:prstGeom prst="rect">
                <a:avLst/>
              </a:prstGeom>
            </p:spPr>
            <p:txBody>
              <a:bodyPr wrap="square">
                <a:spAutoFit/>
              </a:bodyPr>
              <a:lstStyle/>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1971</a:t>
                </a:r>
                <a:r>
                  <a:rPr lang="zh-CN" altLang="en-US" dirty="0" smtClean="0">
                    <a:latin typeface="仿宋" panose="02010609060101010101" pitchFamily="49" charset="-122"/>
                    <a:ea typeface="仿宋" panose="02010609060101010101" pitchFamily="49" charset="-122"/>
                  </a:rPr>
                  <a:t>年，威廉士等人，（</a:t>
                </a:r>
                <a:r>
                  <a:rPr lang="en-US" altLang="zh-CN" dirty="0" smtClean="0">
                    <a:latin typeface="仿宋" panose="02010609060101010101" pitchFamily="49" charset="-122"/>
                    <a:ea typeface="仿宋" panose="02010609060101010101" pitchFamily="49" charset="-122"/>
                  </a:rPr>
                  <a:t>2.7</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3.1</m:t>
                    </m:r>
                  </m:oMath>
                </a14:m>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10</a:t>
                </a:r>
                <a:r>
                  <a:rPr lang="en-US" altLang="zh-CN" baseline="30000" dirty="0" smtClean="0">
                    <a:latin typeface="仿宋" panose="02010609060101010101" pitchFamily="49" charset="-122"/>
                    <a:ea typeface="仿宋" panose="02010609060101010101" pitchFamily="49" charset="-122"/>
                  </a:rPr>
                  <a:t>-16</a:t>
                </a:r>
                <a:endParaRPr lang="zh-CN" altLang="en-US" dirty="0">
                  <a:latin typeface="仿宋" panose="02010609060101010101" pitchFamily="49" charset="-122"/>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659074" y="3579231"/>
                <a:ext cx="6333306" cy="504049"/>
              </a:xfrm>
              <a:prstGeom prst="rect">
                <a:avLst/>
              </a:prstGeom>
              <a:blipFill rotWithShape="0">
                <a:blip r:embed="rId7"/>
                <a:stretch>
                  <a:fillRect l="-1444" t="-4819" b="-22892"/>
                </a:stretch>
              </a:blipFill>
            </p:spPr>
            <p:txBody>
              <a:bodyPr/>
              <a:lstStyle/>
              <a:p>
                <a:r>
                  <a:rPr lang="zh-CN" altLang="en-US">
                    <a:noFill/>
                  </a:rPr>
                  <a:t> </a:t>
                </a:r>
                <a:endParaRPr lang="zh-CN" altLang="en-US">
                  <a:noFill/>
                </a:endParaRPr>
              </a:p>
            </p:txBody>
          </p:sp>
        </mc:Fallback>
      </mc:AlternateContent>
      <p:sp>
        <p:nvSpPr>
          <p:cNvPr id="9" name="矩形 8"/>
          <p:cNvSpPr/>
          <p:nvPr/>
        </p:nvSpPr>
        <p:spPr>
          <a:xfrm>
            <a:off x="998735" y="4257220"/>
            <a:ext cx="7653983" cy="553998"/>
          </a:xfrm>
          <a:prstGeom prst="rect">
            <a:avLst/>
          </a:prstGeom>
        </p:spPr>
        <p:txBody>
          <a:bodyPr wrap="square">
            <a:spAutoFit/>
          </a:bodyPr>
          <a:lstStyle/>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库仑定律是迄今为止，物理学里最精确的实验定律之一。</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26</a:t>
            </a:fld>
            <a:endParaRPr lang="en-US" altLang="zh-CN"/>
          </a:p>
        </p:txBody>
      </p:sp>
      <p:sp>
        <p:nvSpPr>
          <p:cNvPr id="3" name="矩形 2"/>
          <p:cNvSpPr/>
          <p:nvPr/>
        </p:nvSpPr>
        <p:spPr>
          <a:xfrm>
            <a:off x="899592" y="980728"/>
            <a:ext cx="7164796" cy="2861310"/>
          </a:xfrm>
          <a:prstGeom prst="rect">
            <a:avLst/>
          </a:prstGeom>
        </p:spPr>
        <p:txBody>
          <a:bodyPr wrap="square">
            <a:spAutoFit/>
          </a:bodyPr>
          <a:lstStyle/>
          <a:p>
            <a:pPr marL="0" indent="0" algn="l">
              <a:lnSpc>
                <a:spcPct val="125000"/>
              </a:lnSpc>
              <a:buNone/>
            </a:pPr>
            <a:r>
              <a:rPr lang="zh-CN" altLang="en-US" b="1" dirty="0" smtClean="0">
                <a:solidFill>
                  <a:srgbClr val="111CF7"/>
                </a:solidFill>
                <a:latin typeface="仿宋" panose="02010609060101010101" pitchFamily="49" charset="-122"/>
                <a:ea typeface="仿宋" panose="02010609060101010101" pitchFamily="49" charset="-122"/>
              </a:rPr>
              <a:t>可见，库仑定律虽然是非常古老的物理学定律（如牛顿定律），但具有非常崇高的理论地位</a:t>
            </a:r>
            <a:r>
              <a:rPr lang="en-US" altLang="zh-CN" b="1" dirty="0" smtClean="0">
                <a:solidFill>
                  <a:srgbClr val="111CF7"/>
                </a:solidFill>
                <a:latin typeface="仿宋" panose="02010609060101010101" pitchFamily="49" charset="-122"/>
                <a:ea typeface="仿宋" panose="02010609060101010101" pitchFamily="49" charset="-122"/>
              </a:rPr>
              <a:t>: </a:t>
            </a:r>
          </a:p>
          <a:p>
            <a:pPr marL="457200" indent="-457200" algn="l">
              <a:lnSpc>
                <a:spcPct val="125000"/>
              </a:lnSpc>
              <a:buFont typeface="Wingdings" panose="05000000000000000000" pitchFamily="2" charset="2"/>
              <a:buChar char="Ø"/>
            </a:pPr>
            <a:r>
              <a:rPr lang="zh-CN" altLang="en-US" b="1" dirty="0" smtClean="0">
                <a:solidFill>
                  <a:srgbClr val="111CF7"/>
                </a:solidFill>
                <a:latin typeface="仿宋" panose="02010609060101010101" pitchFamily="49" charset="-122"/>
                <a:ea typeface="仿宋" panose="02010609060101010101" pitchFamily="49" charset="-122"/>
              </a:rPr>
              <a:t>在静电学的范围内，毫无疑问，库仑定律是整个静电学的基础；库仑定律所描绘的电力的这样一些特征，确保了静电场作为矢量场的性质。</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Wingdings" panose="05000000000000000000" pitchFamily="2" charset="2"/>
              <a:buChar char="Ø"/>
            </a:pPr>
            <a:r>
              <a:rPr lang="zh-CN" altLang="en-US" b="1" dirty="0" smtClean="0">
                <a:solidFill>
                  <a:srgbClr val="111CF7"/>
                </a:solidFill>
                <a:latin typeface="仿宋" panose="02010609060101010101" pitchFamily="49" charset="-122"/>
                <a:ea typeface="仿宋" panose="02010609060101010101" pitchFamily="49" charset="-122"/>
              </a:rPr>
              <a:t>库仑定律是麦克斯韦电磁场理论成立的重要基础。</a:t>
            </a:r>
            <a:endParaRPr lang="en-US" altLang="zh-CN" b="1" dirty="0" smtClean="0">
              <a:solidFill>
                <a:srgbClr val="111CF7"/>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27</a:t>
            </a:fld>
            <a:endParaRPr lang="en-US" altLang="zh-CN"/>
          </a:p>
        </p:txBody>
      </p:sp>
      <p:sp>
        <p:nvSpPr>
          <p:cNvPr id="3" name="标题 4"/>
          <p:cNvSpPr txBox="1"/>
          <p:nvPr/>
        </p:nvSpPr>
        <p:spPr>
          <a:xfrm>
            <a:off x="442125" y="508418"/>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§2.</a:t>
            </a:r>
            <a:r>
              <a:rPr lang="zh-CN" altLang="en-US" sz="3600" kern="0" dirty="0" smtClean="0">
                <a:latin typeface="仿宋" panose="02010609060101010101" pitchFamily="49" charset="-122"/>
                <a:ea typeface="仿宋" panose="02010609060101010101" pitchFamily="49" charset="-122"/>
              </a:rPr>
              <a:t> 电场强度及场强叠加原理 </a:t>
            </a:r>
          </a:p>
        </p:txBody>
      </p:sp>
      <p:sp>
        <p:nvSpPr>
          <p:cNvPr id="4" name="矩形 3"/>
          <p:cNvSpPr/>
          <p:nvPr/>
        </p:nvSpPr>
        <p:spPr>
          <a:xfrm>
            <a:off x="683568" y="1339173"/>
            <a:ext cx="2236510"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一、静电场</a:t>
            </a:r>
          </a:p>
        </p:txBody>
      </p:sp>
      <p:sp>
        <p:nvSpPr>
          <p:cNvPr id="5" name="矩形 4"/>
          <p:cNvSpPr/>
          <p:nvPr/>
        </p:nvSpPr>
        <p:spPr>
          <a:xfrm>
            <a:off x="984912" y="2102887"/>
            <a:ext cx="7229613" cy="2015936"/>
          </a:xfrm>
          <a:prstGeom prst="rect">
            <a:avLst/>
          </a:prstGeom>
        </p:spPr>
        <p:txBody>
          <a:bodyPr wrap="square">
            <a:spAutoFit/>
          </a:bodyPr>
          <a:lstStyle/>
          <a:p>
            <a:pPr algn="l">
              <a:lnSpc>
                <a:spcPct val="125000"/>
              </a:lnSpc>
            </a:pPr>
            <a:r>
              <a:rPr lang="en-US" altLang="zh-CN" sz="2800" dirty="0">
                <a:solidFill>
                  <a:srgbClr val="0000FF"/>
                </a:solidFill>
                <a:ea typeface="仿宋" panose="02010609060101010101" pitchFamily="49" charset="-122"/>
              </a:rPr>
              <a:t>1</a:t>
            </a:r>
            <a:r>
              <a:rPr lang="zh-CN" altLang="en-US" sz="2800" dirty="0">
                <a:solidFill>
                  <a:srgbClr val="0000FF"/>
                </a:solidFill>
                <a:ea typeface="仿宋" panose="02010609060101010101" pitchFamily="49" charset="-122"/>
              </a:rPr>
              <a:t>、电场的概念</a:t>
            </a:r>
            <a:endParaRPr lang="zh-CN" altLang="en-US" dirty="0">
              <a:ea typeface="仿宋" panose="02010609060101010101" pitchFamily="49" charset="-122"/>
            </a:endParaRPr>
          </a:p>
          <a:p>
            <a:pPr lvl="1" algn="l">
              <a:lnSpc>
                <a:spcPct val="125000"/>
              </a:lnSpc>
            </a:pPr>
            <a:r>
              <a:rPr lang="zh-CN" altLang="en-US" dirty="0">
                <a:ea typeface="仿宋" panose="02010609060101010101" pitchFamily="49" charset="-122"/>
              </a:rPr>
              <a:t>电荷之间的相互作用是通过电场传递的，或者说电荷周围存在有电场。在该电场的任何带电体，都受到电场的作用力，这就是所谓的近距作用。</a:t>
            </a:r>
          </a:p>
        </p:txBody>
      </p:sp>
      <p:grpSp>
        <p:nvGrpSpPr>
          <p:cNvPr id="6" name="Group 22"/>
          <p:cNvGrpSpPr/>
          <p:nvPr/>
        </p:nvGrpSpPr>
        <p:grpSpPr bwMode="auto">
          <a:xfrm>
            <a:off x="2483768" y="4489258"/>
            <a:ext cx="3937000" cy="457200"/>
            <a:chOff x="1392" y="1703"/>
            <a:chExt cx="2480" cy="288"/>
          </a:xfrm>
        </p:grpSpPr>
        <p:sp>
          <p:nvSpPr>
            <p:cNvPr id="7" name="Text Box 11"/>
            <p:cNvSpPr txBox="1">
              <a:spLocks noChangeArrowheads="1"/>
            </p:cNvSpPr>
            <p:nvPr/>
          </p:nvSpPr>
          <p:spPr bwMode="auto">
            <a:xfrm>
              <a:off x="1392" y="1703"/>
              <a:ext cx="2480" cy="288"/>
            </a:xfrm>
            <a:prstGeom prst="rect">
              <a:avLst/>
            </a:prstGeom>
            <a:noFill/>
            <a:ln w="12700" cap="sq">
              <a:noFill/>
              <a:miter lim="800000"/>
              <a:headEnd type="none" w="sm" len="sm"/>
              <a:tailEnd type="none" w="sm" len="sm"/>
            </a:ln>
          </p:spPr>
          <p:txBody>
            <a:bodyPr wrap="none">
              <a:spAutoFit/>
            </a:bodyPr>
            <a:lstStyle/>
            <a:p>
              <a:pPr>
                <a:spcBef>
                  <a:spcPct val="0"/>
                </a:spcBef>
              </a:pPr>
              <a:r>
                <a:rPr lang="zh-CN" altLang="en-US" sz="2400" dirty="0">
                  <a:solidFill>
                    <a:schemeClr val="tx1"/>
                  </a:solidFill>
                  <a:ea typeface="宋体" panose="02010600030101010101" pitchFamily="2" charset="-122"/>
                </a:rPr>
                <a:t>电荷            电场             电荷</a:t>
              </a:r>
            </a:p>
          </p:txBody>
        </p:sp>
        <p:sp>
          <p:nvSpPr>
            <p:cNvPr id="8" name="AutoShape 20"/>
            <p:cNvSpPr>
              <a:spLocks noChangeArrowheads="1"/>
            </p:cNvSpPr>
            <p:nvPr/>
          </p:nvSpPr>
          <p:spPr bwMode="auto">
            <a:xfrm>
              <a:off x="192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sp>
          <p:nvSpPr>
            <p:cNvPr id="9" name="AutoShape 21"/>
            <p:cNvSpPr>
              <a:spLocks noChangeArrowheads="1"/>
            </p:cNvSpPr>
            <p:nvPr/>
          </p:nvSpPr>
          <p:spPr bwMode="auto">
            <a:xfrm>
              <a:off x="288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grpSp>
      <p:sp>
        <p:nvSpPr>
          <p:cNvPr id="10" name="矩形 9"/>
          <p:cNvSpPr/>
          <p:nvPr/>
        </p:nvSpPr>
        <p:spPr>
          <a:xfrm>
            <a:off x="1098566" y="5279737"/>
            <a:ext cx="7359634" cy="1015663"/>
          </a:xfrm>
          <a:prstGeom prst="rect">
            <a:avLst/>
          </a:prstGeom>
        </p:spPr>
        <p:txBody>
          <a:bodyPr wrap="square">
            <a:spAutoFit/>
          </a:bodyPr>
          <a:lstStyle/>
          <a:p>
            <a:pPr algn="l">
              <a:lnSpc>
                <a:spcPct val="125000"/>
              </a:lnSpc>
            </a:pPr>
            <a:r>
              <a:rPr lang="zh-CN" altLang="en-US" dirty="0" smtClean="0">
                <a:ea typeface="仿宋" panose="02010609060101010101" pitchFamily="49" charset="-122"/>
              </a:rPr>
              <a:t>电场的</a:t>
            </a:r>
            <a:r>
              <a:rPr lang="zh-CN" altLang="en-US" dirty="0" smtClean="0">
                <a:solidFill>
                  <a:srgbClr val="C00000"/>
                </a:solidFill>
                <a:ea typeface="仿宋" panose="02010609060101010101" pitchFamily="49" charset="-122"/>
              </a:rPr>
              <a:t>基本性质</a:t>
            </a:r>
            <a:r>
              <a:rPr lang="zh-CN" altLang="en-US" dirty="0" smtClean="0">
                <a:ea typeface="仿宋" panose="02010609060101010101" pitchFamily="49" charset="-122"/>
              </a:rPr>
              <a:t>是对放在其中的另一个电荷有</a:t>
            </a:r>
            <a:r>
              <a:rPr lang="zh-CN" altLang="en-US" dirty="0" smtClean="0">
                <a:solidFill>
                  <a:srgbClr val="C00000"/>
                </a:solidFill>
                <a:ea typeface="仿宋" panose="02010609060101010101" pitchFamily="49" charset="-122"/>
              </a:rPr>
              <a:t>作用力</a:t>
            </a:r>
            <a:r>
              <a:rPr lang="zh-CN" altLang="en-US" dirty="0" smtClean="0">
                <a:ea typeface="仿宋" panose="02010609060101010101" pitchFamily="49" charset="-122"/>
              </a:rPr>
              <a:t>，即这两个电荷间的作用力是以场作为</a:t>
            </a:r>
            <a:r>
              <a:rPr lang="zh-CN" altLang="en-US" dirty="0" smtClean="0">
                <a:solidFill>
                  <a:srgbClr val="C00000"/>
                </a:solidFill>
                <a:ea typeface="仿宋" panose="02010609060101010101" pitchFamily="49" charset="-122"/>
              </a:rPr>
              <a:t>媒介</a:t>
            </a:r>
            <a:r>
              <a:rPr lang="zh-CN" altLang="en-US" dirty="0" smtClean="0">
                <a:ea typeface="仿宋" panose="02010609060101010101" pitchFamily="49" charset="-122"/>
              </a:rPr>
              <a:t>进行</a:t>
            </a:r>
            <a:r>
              <a:rPr lang="zh-CN" altLang="en-US" dirty="0" smtClean="0">
                <a:solidFill>
                  <a:srgbClr val="C00000"/>
                </a:solidFill>
                <a:ea typeface="仿宋" panose="02010609060101010101" pitchFamily="49" charset="-122"/>
              </a:rPr>
              <a:t>传递</a:t>
            </a:r>
            <a:r>
              <a:rPr lang="zh-CN" altLang="en-US" dirty="0" smtClean="0">
                <a:ea typeface="仿宋" panose="02010609060101010101" pitchFamily="49" charset="-122"/>
              </a:rPr>
              <a:t>的。</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28</a:t>
            </a:fld>
            <a:endParaRPr lang="en-US" altLang="zh-CN"/>
          </a:p>
        </p:txBody>
      </p:sp>
      <p:sp>
        <p:nvSpPr>
          <p:cNvPr id="3" name="Text Box 6"/>
          <p:cNvSpPr txBox="1">
            <a:spLocks noChangeArrowheads="1"/>
          </p:cNvSpPr>
          <p:nvPr/>
        </p:nvSpPr>
        <p:spPr bwMode="auto">
          <a:xfrm>
            <a:off x="823665" y="697951"/>
            <a:ext cx="2873375" cy="519113"/>
          </a:xfrm>
          <a:prstGeom prst="rect">
            <a:avLst/>
          </a:prstGeom>
          <a:noFill/>
          <a:ln w="12700" cap="sq">
            <a:noFill/>
            <a:miter lim="800000"/>
            <a:headEnd type="none" w="sm" len="sm"/>
            <a:tailEnd type="none" w="sm" len="sm"/>
          </a:ln>
        </p:spPr>
        <p:txBody>
          <a:bodyPr wrap="none">
            <a:spAutoFit/>
          </a:bodyPr>
          <a:lstStyle/>
          <a:p>
            <a:pPr>
              <a:spcBef>
                <a:spcPct val="0"/>
              </a:spcBef>
            </a:pPr>
            <a:r>
              <a:rPr lang="en-US" altLang="zh-CN" sz="2800" dirty="0">
                <a:solidFill>
                  <a:srgbClr val="0000FF"/>
                </a:solidFill>
                <a:latin typeface="仿宋" panose="02010609060101010101" pitchFamily="49" charset="-122"/>
                <a:ea typeface="仿宋" panose="02010609060101010101" pitchFamily="49" charset="-122"/>
              </a:rPr>
              <a:t>2</a:t>
            </a:r>
            <a:r>
              <a:rPr lang="zh-CN" altLang="en-US" sz="2800" dirty="0">
                <a:solidFill>
                  <a:srgbClr val="0000FF"/>
                </a:solidFill>
                <a:latin typeface="仿宋" panose="02010609060101010101" pitchFamily="49" charset="-122"/>
                <a:ea typeface="仿宋" panose="02010609060101010101" pitchFamily="49" charset="-122"/>
              </a:rPr>
              <a:t>、电场的物质性</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4" name="Text Box 7"/>
          <p:cNvSpPr txBox="1">
            <a:spLocks noChangeArrowheads="1"/>
          </p:cNvSpPr>
          <p:nvPr/>
        </p:nvSpPr>
        <p:spPr bwMode="auto">
          <a:xfrm>
            <a:off x="820674" y="1437711"/>
            <a:ext cx="7919395" cy="2593018"/>
          </a:xfrm>
          <a:prstGeom prst="rect">
            <a:avLst/>
          </a:prstGeom>
          <a:noFill/>
          <a:ln w="12700" cap="sq">
            <a:noFill/>
            <a:miter lim="800000"/>
            <a:headEnd type="none" w="sm" len="sm"/>
            <a:tailEnd type="none" w="sm" len="sm"/>
          </a:ln>
        </p:spPr>
        <p:txBody>
          <a:bodyPr wrap="square">
            <a:spAutoFit/>
          </a:bodyPr>
          <a:lstStyle/>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给</a:t>
            </a:r>
            <a:r>
              <a:rPr lang="zh-CN" altLang="en-US" sz="2600" dirty="0">
                <a:solidFill>
                  <a:schemeClr val="tx1"/>
                </a:solidFill>
                <a:latin typeface="仿宋" panose="02010609060101010101" pitchFamily="49" charset="-122"/>
                <a:ea typeface="仿宋" panose="02010609060101010101" pitchFamily="49" charset="-122"/>
              </a:rPr>
              <a:t>电场中的带电体施以</a:t>
            </a:r>
            <a:r>
              <a:rPr lang="zh-CN" altLang="en-US" sz="2600" dirty="0">
                <a:solidFill>
                  <a:srgbClr val="C00000"/>
                </a:solidFill>
                <a:latin typeface="仿宋" panose="02010609060101010101" pitchFamily="49" charset="-122"/>
                <a:ea typeface="仿宋" panose="02010609060101010101" pitchFamily="49" charset="-122"/>
              </a:rPr>
              <a:t>力</a:t>
            </a:r>
            <a:r>
              <a:rPr lang="zh-CN" altLang="en-US" sz="2600" dirty="0">
                <a:solidFill>
                  <a:schemeClr val="tx1"/>
                </a:solidFill>
                <a:latin typeface="仿宋" panose="02010609060101010101" pitchFamily="49" charset="-122"/>
                <a:ea typeface="仿宋" panose="02010609060101010101" pitchFamily="49" charset="-122"/>
              </a:rPr>
              <a:t>的作用。</a:t>
            </a:r>
          </a:p>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当</a:t>
            </a:r>
            <a:r>
              <a:rPr lang="zh-CN" altLang="en-US" sz="2600" dirty="0">
                <a:solidFill>
                  <a:schemeClr val="tx1"/>
                </a:solidFill>
                <a:latin typeface="仿宋" panose="02010609060101010101" pitchFamily="49" charset="-122"/>
                <a:ea typeface="仿宋" panose="02010609060101010101" pitchFamily="49" charset="-122"/>
              </a:rPr>
              <a:t>带电体在电场中移动时，电场力作功；表明电场具有</a:t>
            </a:r>
            <a:r>
              <a:rPr lang="zh-CN" altLang="en-US" sz="2600" dirty="0">
                <a:solidFill>
                  <a:srgbClr val="C00000"/>
                </a:solidFill>
                <a:latin typeface="仿宋" panose="02010609060101010101" pitchFamily="49" charset="-122"/>
                <a:ea typeface="仿宋" panose="02010609060101010101" pitchFamily="49" charset="-122"/>
              </a:rPr>
              <a:t>能量</a:t>
            </a:r>
            <a:r>
              <a:rPr lang="zh-CN" altLang="en-US" sz="2600" dirty="0">
                <a:solidFill>
                  <a:schemeClr val="tx1"/>
                </a:solidFill>
                <a:latin typeface="仿宋" panose="02010609060101010101" pitchFamily="49" charset="-122"/>
                <a:ea typeface="仿宋" panose="02010609060101010101" pitchFamily="49" charset="-122"/>
              </a:rPr>
              <a:t>。</a:t>
            </a:r>
          </a:p>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变化</a:t>
            </a:r>
            <a:r>
              <a:rPr lang="zh-CN" altLang="en-US" sz="2600" dirty="0">
                <a:solidFill>
                  <a:schemeClr val="tx1"/>
                </a:solidFill>
                <a:latin typeface="仿宋" panose="02010609060101010101" pitchFamily="49" charset="-122"/>
                <a:ea typeface="仿宋" panose="02010609060101010101" pitchFamily="49" charset="-122"/>
              </a:rPr>
              <a:t>的电场以光速在空间传播，</a:t>
            </a:r>
            <a:r>
              <a:rPr lang="zh-CN" altLang="en-US" sz="2600" dirty="0">
                <a:solidFill>
                  <a:srgbClr val="000000"/>
                </a:solidFill>
                <a:latin typeface="仿宋" panose="02010609060101010101" pitchFamily="49" charset="-122"/>
                <a:ea typeface="仿宋" panose="02010609060101010101" pitchFamily="49" charset="-122"/>
              </a:rPr>
              <a:t>表明电场具有</a:t>
            </a:r>
            <a:r>
              <a:rPr lang="zh-CN" altLang="en-US" sz="2600" dirty="0">
                <a:solidFill>
                  <a:srgbClr val="C00000"/>
                </a:solidFill>
                <a:latin typeface="仿宋" panose="02010609060101010101" pitchFamily="49" charset="-122"/>
                <a:ea typeface="仿宋" panose="02010609060101010101" pitchFamily="49" charset="-122"/>
              </a:rPr>
              <a:t>动量</a:t>
            </a:r>
            <a:r>
              <a:rPr lang="zh-CN" altLang="en-US" sz="2600" dirty="0">
                <a:latin typeface="仿宋" panose="02010609060101010101" pitchFamily="49" charset="-122"/>
                <a:ea typeface="仿宋" panose="02010609060101010101" pitchFamily="49" charset="-122"/>
              </a:rPr>
              <a:t>。</a:t>
            </a:r>
            <a:endParaRPr lang="zh-CN" altLang="en-US" sz="2600" dirty="0">
              <a:solidFill>
                <a:srgbClr val="000000"/>
              </a:solidFill>
              <a:latin typeface="仿宋" panose="02010609060101010101" pitchFamily="49" charset="-122"/>
              <a:ea typeface="仿宋" panose="02010609060101010101" pitchFamily="49" charset="-122"/>
            </a:endParaRPr>
          </a:p>
        </p:txBody>
      </p:sp>
      <p:sp>
        <p:nvSpPr>
          <p:cNvPr id="6" name="Text Box 16"/>
          <p:cNvSpPr txBox="1">
            <a:spLocks noChangeArrowheads="1"/>
          </p:cNvSpPr>
          <p:nvPr/>
        </p:nvSpPr>
        <p:spPr bwMode="auto">
          <a:xfrm>
            <a:off x="1413997" y="3972426"/>
            <a:ext cx="6732748" cy="461665"/>
          </a:xfrm>
          <a:prstGeom prst="rect">
            <a:avLst/>
          </a:prstGeom>
          <a:solidFill>
            <a:srgbClr val="FFFF66"/>
          </a:solidFill>
          <a:ln w="12700" cap="sq">
            <a:solidFill>
              <a:srgbClr val="FF00FF"/>
            </a:solidFill>
            <a:miter lim="800000"/>
            <a:headEnd type="none" w="sm" len="sm"/>
            <a:tailEnd type="none" w="sm" len="sm"/>
          </a:ln>
        </p:spPr>
        <p:txBody>
          <a:bodyPr wrap="square">
            <a:spAutoFit/>
          </a:bodyPr>
          <a:lstStyle/>
          <a:p>
            <a:pPr>
              <a:spcBef>
                <a:spcPct val="0"/>
              </a:spcBef>
            </a:pPr>
            <a:r>
              <a:rPr lang="zh-CN" altLang="en-US" sz="2400" dirty="0">
                <a:solidFill>
                  <a:srgbClr val="0000FF"/>
                </a:solidFill>
                <a:latin typeface="仿宋" panose="02010609060101010101" pitchFamily="49" charset="-122"/>
                <a:ea typeface="仿宋" panose="02010609060101010101" pitchFamily="49" charset="-122"/>
              </a:rPr>
              <a:t>表明电场具有动量、能量，体现了它的物质性</a:t>
            </a:r>
            <a:r>
              <a:rPr lang="en-US" altLang="zh-CN" sz="2400" dirty="0">
                <a:solidFill>
                  <a:srgbClr val="0000FF"/>
                </a:solidFill>
                <a:latin typeface="仿宋" panose="02010609060101010101" pitchFamily="49" charset="-122"/>
                <a:ea typeface="仿宋" panose="02010609060101010101" pitchFamily="49" charset="-122"/>
              </a:rPr>
              <a:t>.</a:t>
            </a:r>
            <a:endParaRPr lang="en-US" altLang="zh-CN" sz="2400" b="0" dirty="0">
              <a:solidFill>
                <a:schemeClr val="tx1"/>
              </a:solidFill>
              <a:latin typeface="仿宋" panose="02010609060101010101" pitchFamily="49" charset="-122"/>
              <a:ea typeface="仿宋" panose="02010609060101010101" pitchFamily="49" charset="-122"/>
            </a:endParaRPr>
          </a:p>
        </p:txBody>
      </p:sp>
      <p:sp>
        <p:nvSpPr>
          <p:cNvPr id="7" name="Text Box 19"/>
          <p:cNvSpPr txBox="1">
            <a:spLocks noChangeArrowheads="1"/>
          </p:cNvSpPr>
          <p:nvPr/>
        </p:nvSpPr>
        <p:spPr bwMode="auto">
          <a:xfrm>
            <a:off x="827360" y="4869160"/>
            <a:ext cx="4955203" cy="1206099"/>
          </a:xfrm>
          <a:prstGeom prst="rect">
            <a:avLst/>
          </a:prstGeom>
          <a:noFill/>
          <a:ln w="12700" cap="sq">
            <a:noFill/>
            <a:miter lim="800000"/>
            <a:headEnd type="none" w="sm" len="sm"/>
            <a:tailEnd type="none" w="sm" len="sm"/>
          </a:ln>
        </p:spPr>
        <p:txBody>
          <a:bodyPr wrap="none">
            <a:spAutoFit/>
          </a:bodyPr>
          <a:lstStyle/>
          <a:p>
            <a:pPr algn="l">
              <a:lnSpc>
                <a:spcPct val="150000"/>
              </a:lnSpc>
              <a:spcBef>
                <a:spcPct val="0"/>
              </a:spcBef>
            </a:pPr>
            <a:r>
              <a:rPr lang="en-US" altLang="zh-CN" sz="2800" dirty="0">
                <a:solidFill>
                  <a:srgbClr val="0000FF"/>
                </a:solidFill>
                <a:latin typeface="仿宋" panose="02010609060101010101" pitchFamily="49" charset="-122"/>
                <a:ea typeface="仿宋" panose="02010609060101010101" pitchFamily="49" charset="-122"/>
              </a:rPr>
              <a:t>3</a:t>
            </a:r>
            <a:r>
              <a:rPr lang="zh-CN" altLang="en-US" sz="2800" dirty="0">
                <a:solidFill>
                  <a:srgbClr val="0000FF"/>
                </a:solidFill>
                <a:latin typeface="仿宋" panose="02010609060101010101" pitchFamily="49" charset="-122"/>
                <a:ea typeface="仿宋" panose="02010609060101010101" pitchFamily="49" charset="-122"/>
              </a:rPr>
              <a:t>、静电场</a:t>
            </a:r>
            <a:endParaRPr lang="zh-CN" altLang="en-US" sz="2400" dirty="0">
              <a:solidFill>
                <a:schemeClr val="tx1"/>
              </a:solidFill>
              <a:latin typeface="仿宋" panose="02010609060101010101" pitchFamily="49" charset="-122"/>
              <a:ea typeface="仿宋" panose="02010609060101010101" pitchFamily="49" charset="-122"/>
            </a:endParaRPr>
          </a:p>
          <a:p>
            <a:pPr lvl="1" algn="l">
              <a:lnSpc>
                <a:spcPct val="150000"/>
              </a:lnSpc>
              <a:spcBef>
                <a:spcPct val="0"/>
              </a:spcBef>
            </a:pPr>
            <a:r>
              <a:rPr lang="zh-CN" altLang="en-US" sz="2400" dirty="0">
                <a:solidFill>
                  <a:schemeClr val="tx1"/>
                </a:solidFill>
                <a:latin typeface="仿宋" panose="02010609060101010101" pitchFamily="49" charset="-122"/>
                <a:ea typeface="仿宋" panose="02010609060101010101" pitchFamily="49" charset="-122"/>
              </a:rPr>
              <a:t>静止电荷产生的场叫做</a:t>
            </a:r>
            <a:r>
              <a:rPr lang="zh-CN" altLang="en-US" sz="2400" dirty="0">
                <a:latin typeface="仿宋" panose="02010609060101010101" pitchFamily="49" charset="-122"/>
                <a:ea typeface="仿宋" panose="02010609060101010101" pitchFamily="49" charset="-122"/>
              </a:rPr>
              <a:t>静电场</a:t>
            </a:r>
            <a:r>
              <a:rPr lang="zh-CN" altLang="en-US" sz="2400" dirty="0">
                <a:solidFill>
                  <a:schemeClr val="tx1"/>
                </a:solidFill>
                <a:latin typeface="仿宋" panose="02010609060101010101" pitchFamily="49" charset="-122"/>
                <a:ea typeface="仿宋" panose="02010609060101010101" pitchFamily="49"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29</a:t>
            </a:fld>
            <a:endParaRPr lang="en-US" altLang="zh-CN"/>
          </a:p>
        </p:txBody>
      </p:sp>
      <p:sp>
        <p:nvSpPr>
          <p:cNvPr id="4" name="矩形 3"/>
          <p:cNvSpPr/>
          <p:nvPr/>
        </p:nvSpPr>
        <p:spPr>
          <a:xfrm>
            <a:off x="719572" y="764704"/>
            <a:ext cx="2646879"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二、电场强度</a:t>
            </a:r>
          </a:p>
        </p:txBody>
      </p:sp>
      <p:graphicFrame>
        <p:nvGraphicFramePr>
          <p:cNvPr id="5" name="对象 4"/>
          <p:cNvGraphicFramePr>
            <a:graphicFrameLocks noChangeAspect="1"/>
          </p:cNvGraphicFramePr>
          <p:nvPr/>
        </p:nvGraphicFramePr>
        <p:xfrm>
          <a:off x="2339752" y="3482378"/>
          <a:ext cx="1251694" cy="1217864"/>
        </p:xfrm>
        <a:graphic>
          <a:graphicData uri="http://schemas.openxmlformats.org/presentationml/2006/ole">
            <mc:AlternateContent xmlns:mc="http://schemas.openxmlformats.org/markup-compatibility/2006">
              <mc:Choice xmlns:v="urn:schemas-microsoft-com:vml" Requires="v">
                <p:oleObj spid="_x0000_s12158" name="Equation" r:id="rId3" imgW="11277600" imgH="10972800" progId="Equation.DSMT4">
                  <p:embed/>
                </p:oleObj>
              </mc:Choice>
              <mc:Fallback>
                <p:oleObj name="Equation" r:id="rId3" imgW="11277600" imgH="10972800" progId="Equation.DSMT4">
                  <p:embed/>
                  <p:pic>
                    <p:nvPicPr>
                      <p:cNvPr id="0" name="图片 11997"/>
                      <p:cNvPicPr/>
                      <p:nvPr/>
                    </p:nvPicPr>
                    <p:blipFill>
                      <a:blip r:embed="rId4"/>
                      <a:stretch>
                        <a:fillRect/>
                      </a:stretch>
                    </p:blipFill>
                    <p:spPr>
                      <a:xfrm>
                        <a:off x="2339752" y="3482378"/>
                        <a:ext cx="1251694" cy="121786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662129" y="3636604"/>
          <a:ext cx="494055" cy="684076"/>
        </p:xfrm>
        <a:graphic>
          <a:graphicData uri="http://schemas.openxmlformats.org/presentationml/2006/ole">
            <mc:AlternateContent xmlns:mc="http://schemas.openxmlformats.org/markup-compatibility/2006">
              <mc:Choice xmlns:v="urn:schemas-microsoft-com:vml" Requires="v">
                <p:oleObj spid="_x0000_s12159" name="Equation" r:id="rId5" imgW="3962400" imgH="5486400" progId="Equation.DSMT4">
                  <p:embed/>
                </p:oleObj>
              </mc:Choice>
              <mc:Fallback>
                <p:oleObj name="Equation" r:id="rId5" imgW="3962400" imgH="5486400" progId="Equation.DSMT4">
                  <p:embed/>
                  <p:pic>
                    <p:nvPicPr>
                      <p:cNvPr id="0" name="图片 11998"/>
                      <p:cNvPicPr/>
                      <p:nvPr/>
                    </p:nvPicPr>
                    <p:blipFill>
                      <a:blip r:embed="rId6"/>
                      <a:stretch>
                        <a:fillRect/>
                      </a:stretch>
                    </p:blipFill>
                    <p:spPr>
                      <a:xfrm>
                        <a:off x="5662129" y="3636604"/>
                        <a:ext cx="494055" cy="684076"/>
                      </a:xfrm>
                      <a:prstGeom prst="rect">
                        <a:avLst/>
                      </a:prstGeom>
                    </p:spPr>
                  </p:pic>
                </p:oleObj>
              </mc:Fallback>
            </mc:AlternateContent>
          </a:graphicData>
        </a:graphic>
      </p:graphicFrame>
      <p:sp>
        <p:nvSpPr>
          <p:cNvPr id="7" name="矩形 6"/>
          <p:cNvSpPr/>
          <p:nvPr/>
        </p:nvSpPr>
        <p:spPr>
          <a:xfrm>
            <a:off x="6300192" y="3717032"/>
            <a:ext cx="1980030" cy="523220"/>
          </a:xfrm>
          <a:prstGeom prst="rect">
            <a:avLst/>
          </a:prstGeom>
        </p:spPr>
        <p:txBody>
          <a:bodyPr wrap="none">
            <a:spAutoFit/>
          </a:bodyPr>
          <a:lstStyle/>
          <a:p>
            <a:r>
              <a:rPr lang="zh-CN" altLang="en-US" sz="2800" dirty="0" smtClean="0">
                <a:latin typeface="仿宋" panose="02010609060101010101" pitchFamily="49" charset="-122"/>
                <a:ea typeface="仿宋" panose="02010609060101010101" pitchFamily="49" charset="-122"/>
              </a:rPr>
              <a:t>：试探电荷</a:t>
            </a:r>
            <a:endParaRPr lang="zh-CN" altLang="en-US" sz="2800" dirty="0">
              <a:latin typeface="仿宋" panose="02010609060101010101" pitchFamily="49" charset="-122"/>
              <a:ea typeface="仿宋" panose="02010609060101010101" pitchFamily="49" charset="-122"/>
            </a:endParaRPr>
          </a:p>
        </p:txBody>
      </p:sp>
      <p:sp>
        <p:nvSpPr>
          <p:cNvPr id="9" name="矩形 8"/>
          <p:cNvSpPr/>
          <p:nvPr/>
        </p:nvSpPr>
        <p:spPr>
          <a:xfrm>
            <a:off x="964316" y="1478172"/>
            <a:ext cx="7476024" cy="1875513"/>
          </a:xfrm>
          <a:prstGeom prst="rect">
            <a:avLst/>
          </a:prstGeom>
        </p:spPr>
        <p:txBody>
          <a:bodyPr wrap="square">
            <a:spAutoFit/>
          </a:bodyPr>
          <a:lstStyle/>
          <a:p>
            <a:pPr algn="l">
              <a:lnSpc>
                <a:spcPct val="125000"/>
              </a:lnSpc>
            </a:pPr>
            <a:r>
              <a:rPr lang="zh-CN" altLang="en-US" dirty="0">
                <a:latin typeface="仿宋" panose="02010609060101010101" pitchFamily="49" charset="-122"/>
                <a:ea typeface="仿宋" panose="02010609060101010101" pitchFamily="49" charset="-122"/>
              </a:rPr>
              <a:t>如何来定量地描述电场是下面要解决的问题。我们知道，电场的一个重要性质是它对电荷可以产生作用力。那么我在电场中，放入一个试验电荷，通过对它的受力特性分析，就可了解该点电场的特性。</a:t>
            </a:r>
          </a:p>
        </p:txBody>
      </p:sp>
      <p:sp>
        <p:nvSpPr>
          <p:cNvPr id="10" name="矩形 9"/>
          <p:cNvSpPr/>
          <p:nvPr/>
        </p:nvSpPr>
        <p:spPr>
          <a:xfrm>
            <a:off x="964316" y="4700242"/>
            <a:ext cx="7704666" cy="1413849"/>
          </a:xfrm>
          <a:prstGeom prst="rect">
            <a:avLst/>
          </a:prstGeom>
        </p:spPr>
        <p:txBody>
          <a:bodyPr wrap="square">
            <a:spAutoFit/>
          </a:bodyPr>
          <a:lstStyle/>
          <a:p>
            <a:pPr marL="0" indent="0" algn="l">
              <a:lnSpc>
                <a:spcPct val="125000"/>
              </a:lnSpc>
              <a:buNone/>
            </a:pPr>
            <a:r>
              <a:rPr lang="zh-CN" altLang="en-US" b="1" dirty="0" smtClean="0">
                <a:solidFill>
                  <a:srgbClr val="C00000"/>
                </a:solidFill>
                <a:latin typeface="仿宋" panose="02010609060101010101" pitchFamily="49" charset="-122"/>
                <a:ea typeface="仿宋" panose="02010609060101010101" pitchFamily="49" charset="-122"/>
              </a:rPr>
              <a:t>试探电荷</a:t>
            </a:r>
            <a:r>
              <a:rPr lang="zh-CN" altLang="en-US" dirty="0">
                <a:latin typeface="仿宋" panose="02010609060101010101" pitchFamily="49" charset="-122"/>
                <a:ea typeface="仿宋" panose="02010609060101010101" pitchFamily="49" charset="-122"/>
              </a:rPr>
              <a:t>：电量足够少，</a:t>
            </a:r>
            <a:r>
              <a:rPr lang="zh-CN" altLang="en-US" dirty="0" smtClean="0">
                <a:latin typeface="仿宋" panose="02010609060101010101" pitchFamily="49" charset="-122"/>
                <a:ea typeface="仿宋" panose="02010609060101010101" pitchFamily="49" charset="-122"/>
              </a:rPr>
              <a:t>不致于影响</a:t>
            </a:r>
            <a:r>
              <a:rPr lang="zh-CN" altLang="en-US" dirty="0">
                <a:latin typeface="仿宋" panose="02010609060101010101" pitchFamily="49" charset="-122"/>
                <a:ea typeface="仿宋" panose="02010609060101010101" pitchFamily="49" charset="-122"/>
              </a:rPr>
              <a:t>场源的电荷分布（</a:t>
            </a:r>
            <a:r>
              <a:rPr lang="zh-CN" altLang="en-US" dirty="0" smtClean="0">
                <a:latin typeface="仿宋" panose="02010609060101010101" pitchFamily="49" charset="-122"/>
                <a:ea typeface="仿宋" panose="02010609060101010101" pitchFamily="49" charset="-122"/>
              </a:rPr>
              <a:t>静电感应</a:t>
            </a:r>
            <a:r>
              <a:rPr lang="zh-CN" altLang="en-US" dirty="0">
                <a:latin typeface="仿宋" panose="02010609060101010101" pitchFamily="49" charset="-122"/>
                <a:ea typeface="仿宋" panose="02010609060101010101" pitchFamily="49" charset="-122"/>
              </a:rPr>
              <a:t>）。线度足够小，最好是</a:t>
            </a:r>
            <a:r>
              <a:rPr lang="zh-CN" altLang="en-US" dirty="0" smtClean="0">
                <a:latin typeface="仿宋" panose="02010609060101010101" pitchFamily="49" charset="-122"/>
                <a:ea typeface="仿宋" panose="02010609060101010101" pitchFamily="49" charset="-122"/>
              </a:rPr>
              <a:t>点电荷</a:t>
            </a:r>
            <a:r>
              <a:rPr lang="zh-CN" altLang="en-US" dirty="0">
                <a:latin typeface="仿宋" panose="02010609060101010101" pitchFamily="49" charset="-122"/>
                <a:ea typeface="仿宋" panose="02010609060101010101" pitchFamily="49" charset="-122"/>
              </a:rPr>
              <a:t>，这样才能精确反应出电场</a:t>
            </a:r>
            <a:r>
              <a:rPr lang="zh-CN" altLang="en-US" dirty="0" smtClean="0">
                <a:latin typeface="仿宋" panose="02010609060101010101" pitchFamily="49" charset="-122"/>
                <a:ea typeface="仿宋" panose="02010609060101010101" pitchFamily="49" charset="-122"/>
              </a:rPr>
              <a:t>逐点</a:t>
            </a:r>
            <a:r>
              <a:rPr lang="zh-CN" altLang="en-US" dirty="0">
                <a:latin typeface="仿宋" panose="02010609060101010101" pitchFamily="49" charset="-122"/>
                <a:ea typeface="仿宋" panose="02010609060101010101" pitchFamily="49" charset="-122"/>
              </a:rPr>
              <a:t>的性质。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a:t>
            </a:fld>
            <a:endParaRPr lang="en-US" altLang="zh-CN"/>
          </a:p>
        </p:txBody>
      </p:sp>
      <p:pic>
        <p:nvPicPr>
          <p:cNvPr id="3" name="图片 2"/>
          <p:cNvPicPr>
            <a:picLocks noChangeAspect="1"/>
          </p:cNvPicPr>
          <p:nvPr/>
        </p:nvPicPr>
        <p:blipFill>
          <a:blip r:embed="rId2"/>
          <a:stretch>
            <a:fillRect/>
          </a:stretch>
        </p:blipFill>
        <p:spPr>
          <a:xfrm>
            <a:off x="395536" y="944724"/>
            <a:ext cx="8507487" cy="5370351"/>
          </a:xfrm>
          <a:prstGeom prst="rect">
            <a:avLst/>
          </a:prstGeom>
        </p:spPr>
      </p:pic>
      <p:sp>
        <p:nvSpPr>
          <p:cNvPr id="4" name="文本框 3"/>
          <p:cNvSpPr txBox="1"/>
          <p:nvPr/>
        </p:nvSpPr>
        <p:spPr>
          <a:xfrm>
            <a:off x="3527884" y="323366"/>
            <a:ext cx="1723549" cy="461665"/>
          </a:xfrm>
          <a:prstGeom prst="rect">
            <a:avLst/>
          </a:prstGeom>
          <a:noFill/>
        </p:spPr>
        <p:txBody>
          <a:bodyPr wrap="none" rtlCol="0">
            <a:spAutoFit/>
          </a:bodyPr>
          <a:lstStyle/>
          <a:p>
            <a:r>
              <a:rPr lang="zh-CN" altLang="en-US" b="1" dirty="0" smtClean="0">
                <a:latin typeface="仿宋" panose="02010609060101010101" pitchFamily="49" charset="-122"/>
                <a:ea typeface="仿宋" panose="02010609060101010101" pitchFamily="49" charset="-122"/>
              </a:rPr>
              <a:t>网易公开课</a:t>
            </a:r>
            <a:endParaRPr lang="zh-CN" altLang="en-US" b="1"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30</a:t>
            </a:fld>
            <a:endParaRPr lang="en-US" altLang="zh-CN"/>
          </a:p>
        </p:txBody>
      </p:sp>
      <p:sp>
        <p:nvSpPr>
          <p:cNvPr id="4" name="矩形 3"/>
          <p:cNvSpPr/>
          <p:nvPr/>
        </p:nvSpPr>
        <p:spPr>
          <a:xfrm>
            <a:off x="431540" y="791476"/>
            <a:ext cx="8136904" cy="1477328"/>
          </a:xfrm>
          <a:prstGeom prst="rect">
            <a:avLst/>
          </a:prstGeom>
        </p:spPr>
        <p:txBody>
          <a:bodyPr wrap="square">
            <a:spAutoFit/>
          </a:bodyPr>
          <a:lstStyle/>
          <a:p>
            <a:pPr marL="0" marR="0" lvl="1" indent="0" algn="l" defTabSz="914400" eaLnBrk="1" fontAlgn="auto" latinLnBrk="0" hangingPunct="1">
              <a:lnSpc>
                <a:spcPct val="125000"/>
              </a:lnSpc>
              <a:spcBef>
                <a:spcPct val="2000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试验电荷将受到源电荷的作用力与试验电荷电量的比值</a:t>
            </a:r>
            <a:r>
              <a:rPr kumimoji="0" lang="en-US" altLang="zh-CN" i="1" u="none" strike="noStrike" kern="0" cap="none" spc="0" normalizeH="0" baseline="0" noProof="0" dirty="0" smtClean="0">
                <a:ln>
                  <a:noFill/>
                </a:ln>
                <a:solidFill>
                  <a:srgbClr val="000000"/>
                </a:solidFill>
                <a:effectLst/>
                <a:uLnTx/>
                <a:uFillTx/>
                <a:ea typeface="仿宋" panose="02010609060101010101" pitchFamily="49" charset="-122"/>
              </a:rPr>
              <a:t>F/q</a:t>
            </a:r>
            <a:r>
              <a:rPr kumimoji="0" lang="en-US" altLang="zh-CN" i="0" u="none" strike="noStrike" kern="0" cap="none" spc="0" normalizeH="0" baseline="-25000" noProof="0" dirty="0" smtClean="0">
                <a:ln>
                  <a:noFill/>
                </a:ln>
                <a:solidFill>
                  <a:srgbClr val="000000"/>
                </a:solidFill>
                <a:effectLst/>
                <a:uLnTx/>
                <a:uFillTx/>
                <a:ea typeface="仿宋" panose="02010609060101010101" pitchFamily="49" charset="-122"/>
              </a:rPr>
              <a:t>0 </a:t>
            </a: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则与试验电荷无关，可以反映电场本身的性质，用这个物理量作为描写电场的场量，称为</a:t>
            </a:r>
            <a:r>
              <a:rPr kumimoji="0" lang="zh-CN" altLang="en-US" i="0" u="none" strike="noStrike" kern="0" cap="none" spc="0" normalizeH="0" baseline="0" noProof="0" dirty="0" smtClean="0">
                <a:ln>
                  <a:noFill/>
                </a:ln>
                <a:solidFill>
                  <a:srgbClr val="FF3300"/>
                </a:solidFill>
                <a:effectLst/>
                <a:uLnTx/>
                <a:uFillTx/>
                <a:ea typeface="仿宋" panose="02010609060101010101" pitchFamily="49" charset="-122"/>
              </a:rPr>
              <a:t>电场强度</a:t>
            </a: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（简称场强）。</a:t>
            </a:r>
            <a:endParaRPr kumimoji="0" lang="zh-CN" altLang="en-US" i="0" u="none" strike="noStrike" kern="0" cap="none" spc="0" normalizeH="0" baseline="0" noProof="0" dirty="0">
              <a:ln>
                <a:noFill/>
              </a:ln>
              <a:solidFill>
                <a:srgbClr val="000000"/>
              </a:solidFill>
              <a:effectLst/>
              <a:uLnTx/>
              <a:uFillTx/>
              <a:ea typeface="仿宋" panose="02010609060101010101" pitchFamily="49" charset="-122"/>
            </a:endParaRPr>
          </a:p>
        </p:txBody>
      </p:sp>
      <p:graphicFrame>
        <p:nvGraphicFramePr>
          <p:cNvPr id="5" name="Object 3"/>
          <p:cNvGraphicFramePr>
            <a:graphicFrameLocks noChangeAspect="1"/>
          </p:cNvGraphicFramePr>
          <p:nvPr/>
        </p:nvGraphicFramePr>
        <p:xfrm>
          <a:off x="3066305" y="2357551"/>
          <a:ext cx="1066800" cy="1014413"/>
        </p:xfrm>
        <a:graphic>
          <a:graphicData uri="http://schemas.openxmlformats.org/presentationml/2006/ole">
            <mc:AlternateContent xmlns:mc="http://schemas.openxmlformats.org/markup-compatibility/2006">
              <mc:Choice xmlns:v="urn:schemas-microsoft-com:vml" Requires="v">
                <p:oleObj spid="_x0000_s13751" name="公式" r:id="rId3" imgW="482600" imgH="457200" progId="Equation.3">
                  <p:embed/>
                </p:oleObj>
              </mc:Choice>
              <mc:Fallback>
                <p:oleObj name="公式" r:id="rId3" imgW="482600" imgH="457200" progId="Equation.3">
                  <p:embed/>
                  <p:pic>
                    <p:nvPicPr>
                      <p:cNvPr id="0" name="图片 136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05" y="2357551"/>
                        <a:ext cx="1066800" cy="1014413"/>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575556" y="3485088"/>
            <a:ext cx="7992888" cy="1551194"/>
          </a:xfrm>
          <a:prstGeom prst="rect">
            <a:avLst/>
          </a:prstGeom>
        </p:spPr>
        <p:txBody>
          <a:bodyPr wrap="square">
            <a:spAutoFit/>
          </a:bodyPr>
          <a:lstStyle/>
          <a:p>
            <a:pPr marL="0" lvl="1" algn="l" fontAlgn="auto">
              <a:lnSpc>
                <a:spcPct val="125000"/>
              </a:lnSpc>
              <a:spcBef>
                <a:spcPct val="20000"/>
              </a:spcBef>
              <a:spcAft>
                <a:spcPts val="0"/>
              </a:spcAft>
            </a:pPr>
            <a:r>
              <a:rPr kumimoji="0" lang="zh-CN" altLang="en-US" kern="0" dirty="0">
                <a:solidFill>
                  <a:srgbClr val="C00000"/>
                </a:solidFill>
                <a:ea typeface="仿宋" panose="02010609060101010101" pitchFamily="49" charset="-122"/>
              </a:rPr>
              <a:t>电场中某点的电场强度在数值上等于位于该点的单位正试验电荷所受的电场力。</a:t>
            </a:r>
          </a:p>
          <a:p>
            <a:pPr marL="0" lvl="1" algn="l" fontAlgn="auto">
              <a:lnSpc>
                <a:spcPct val="125000"/>
              </a:lnSpc>
              <a:spcBef>
                <a:spcPct val="20000"/>
              </a:spcBef>
              <a:spcAft>
                <a:spcPts val="0"/>
              </a:spcAft>
            </a:pPr>
            <a:r>
              <a:rPr kumimoji="0" lang="zh-CN" altLang="en-US" kern="0" dirty="0">
                <a:solidFill>
                  <a:srgbClr val="000000"/>
                </a:solidFill>
                <a:ea typeface="仿宋" panose="02010609060101010101" pitchFamily="49" charset="-122"/>
              </a:rPr>
              <a:t>电场强度的方向与电场力的方向一致（当</a:t>
            </a:r>
            <a:r>
              <a:rPr kumimoji="0" lang="en-US" altLang="zh-CN" kern="0" dirty="0">
                <a:solidFill>
                  <a:srgbClr val="000000"/>
                </a:solidFill>
                <a:ea typeface="仿宋" panose="02010609060101010101" pitchFamily="49" charset="-122"/>
              </a:rPr>
              <a:t>q</a:t>
            </a:r>
            <a:r>
              <a:rPr kumimoji="0" lang="en-US" altLang="zh-CN" kern="0" baseline="-25000" dirty="0">
                <a:solidFill>
                  <a:srgbClr val="000000"/>
                </a:solidFill>
                <a:ea typeface="仿宋" panose="02010609060101010101" pitchFamily="49" charset="-122"/>
              </a:rPr>
              <a:t>0</a:t>
            </a:r>
            <a:r>
              <a:rPr kumimoji="0" lang="zh-CN" altLang="en-US" kern="0" dirty="0">
                <a:solidFill>
                  <a:srgbClr val="000000"/>
                </a:solidFill>
                <a:ea typeface="仿宋" panose="02010609060101010101" pitchFamily="49" charset="-122"/>
              </a:rPr>
              <a:t>为正值时）。</a:t>
            </a:r>
          </a:p>
        </p:txBody>
      </p:sp>
      <p:sp>
        <p:nvSpPr>
          <p:cNvPr id="8" name="矩形 7"/>
          <p:cNvSpPr/>
          <p:nvPr/>
        </p:nvSpPr>
        <p:spPr>
          <a:xfrm>
            <a:off x="5352778" y="2541873"/>
            <a:ext cx="2762679" cy="461665"/>
          </a:xfrm>
          <a:prstGeom prst="rect">
            <a:avLst/>
          </a:prstGeom>
        </p:spPr>
        <p:txBody>
          <a:bodyPr wrap="none">
            <a:spAutoFit/>
          </a:bodyPr>
          <a:lstStyle/>
          <a:p>
            <a:r>
              <a:rPr lang="zh-CN" altLang="en-US" dirty="0"/>
              <a:t>单位：</a:t>
            </a:r>
            <a:r>
              <a:rPr lang="en-US" altLang="zh-CN" dirty="0"/>
              <a:t>N.C</a:t>
            </a:r>
            <a:r>
              <a:rPr lang="en-US" altLang="zh-CN" baseline="30000" dirty="0"/>
              <a:t>-1</a:t>
            </a:r>
            <a:r>
              <a:rPr lang="zh-CN" altLang="en-US" dirty="0"/>
              <a:t>或</a:t>
            </a:r>
            <a:r>
              <a:rPr lang="en-US" altLang="zh-CN" dirty="0"/>
              <a:t>V.m</a:t>
            </a:r>
            <a:r>
              <a:rPr lang="en-US" altLang="zh-CN" baseline="30000" dirty="0"/>
              <a:t>-1</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pPr>
                <a:defRPr/>
              </a:pPr>
              <a:t>31</a:t>
            </a:fld>
            <a:endParaRPr lang="en-US" altLang="zh-CN">
              <a:solidFill>
                <a:srgbClr val="000000"/>
              </a:solidFill>
            </a:endParaRPr>
          </a:p>
        </p:txBody>
      </p:sp>
      <p:sp>
        <p:nvSpPr>
          <p:cNvPr id="4" name="文本框 3"/>
          <p:cNvSpPr txBox="1"/>
          <p:nvPr>
            <p:custDataLst>
              <p:tags r:id="rId2"/>
            </p:custDataLst>
          </p:nvPr>
        </p:nvSpPr>
        <p:spPr>
          <a:xfrm>
            <a:off x="914400" y="476672"/>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电场强度是否与试探电荷有关？</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828800" y="2168860"/>
            <a:ext cx="6400800" cy="642938"/>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有关</a:t>
            </a:r>
          </a:p>
        </p:txBody>
      </p:sp>
      <p:sp>
        <p:nvSpPr>
          <p:cNvPr id="6" name="文本框 5"/>
          <p:cNvSpPr txBox="1"/>
          <p:nvPr>
            <p:custDataLst>
              <p:tags r:id="rId4"/>
            </p:custDataLst>
          </p:nvPr>
        </p:nvSpPr>
        <p:spPr>
          <a:xfrm>
            <a:off x="1828800" y="3026110"/>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无关</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828800" y="3883360"/>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114425" y="2233153"/>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7"/>
            </p:custDataLst>
          </p:nvPr>
        </p:nvSpPr>
        <p:spPr bwMode="auto">
          <a:xfrm>
            <a:off x="1114425" y="3947653"/>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8"/>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Text Box 7"/>
          <p:cNvSpPr txBox="1">
            <a:spLocks noChangeArrowheads="1"/>
          </p:cNvSpPr>
          <p:nvPr/>
        </p:nvSpPr>
        <p:spPr bwMode="auto">
          <a:xfrm>
            <a:off x="594077" y="5219489"/>
            <a:ext cx="7974367" cy="833178"/>
          </a:xfrm>
          <a:prstGeom prst="rect">
            <a:avLst/>
          </a:prstGeom>
          <a:solidFill>
            <a:srgbClr val="FFFF66"/>
          </a:solidFill>
          <a:ln w="9525">
            <a:solidFill>
              <a:srgbClr val="FF00FF"/>
            </a:solidFill>
            <a:miter lim="800000"/>
          </a:ln>
        </p:spPr>
        <p:txBody>
          <a:bodyPr wrap="square" lIns="90000" tIns="46800" rIns="90000" bIns="46800" anchor="ctr">
            <a:spAutoFit/>
          </a:bodyPr>
          <a:lstStyle/>
          <a:p>
            <a:pPr algn="l"/>
            <a:r>
              <a:rPr lang="zh-CN" altLang="en-US" dirty="0">
                <a:solidFill>
                  <a:srgbClr val="000000"/>
                </a:solidFill>
                <a:latin typeface="仿宋" panose="02010609060101010101" pitchFamily="49" charset="-122"/>
                <a:ea typeface="仿宋" panose="02010609060101010101" pitchFamily="49" charset="-122"/>
              </a:rPr>
              <a:t>电场强度是电场的属性，与试验电荷的存在与否无关，并不因无试验电荷而不存在，只是由试验电荷反映。</a:t>
            </a:r>
          </a:p>
        </p:txBody>
      </p:sp>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algn="l"/>
              <a:endParaRPr lang="zh-CN" altLang="en-US" smtClean="0">
                <a:solidFill>
                  <a:srgbClr val="000000"/>
                </a:solidFill>
              </a:endParaRPr>
            </a:p>
          </p:txBody>
        </p:sp>
        <p:sp>
          <p:nvSpPr>
            <p:cNvPr id="15"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algn="l"/>
              <a:endParaRPr lang="zh-CN" altLang="en-US" smtClean="0">
                <a:solidFill>
                  <a:srgbClr val="000000"/>
                </a:solidFill>
              </a:endParaRPr>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19" name="椭圆 18"/>
          <p:cNvSpPr>
            <a:spLocks noChangeAspect="1"/>
          </p:cNvSpPr>
          <p:nvPr>
            <p:custDataLst>
              <p:tags r:id="rId11"/>
            </p:custDataLst>
          </p:nvPr>
        </p:nvSpPr>
        <p:spPr bwMode="auto">
          <a:xfrm>
            <a:off x="1114425" y="3103375"/>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7985885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9887" y="1576660"/>
                <a:ext cx="5072732" cy="4840672"/>
              </a:xfrm>
            </p:spPr>
            <p:txBody>
              <a:bodyPr>
                <a:noAutofit/>
              </a:bodyPr>
              <a:lstStyle/>
              <a:p>
                <a:pPr marL="0" indent="0">
                  <a:buNone/>
                </a:pPr>
                <a:r>
                  <a:rPr lang="zh-CN" altLang="en-US" sz="2400" dirty="0" smtClean="0">
                    <a:latin typeface="Times New Roman" panose="02020603050405020304" pitchFamily="18" charset="0"/>
                    <a:ea typeface="仿宋" panose="02010609060101010101" pitchFamily="49" charset="-122"/>
                  </a:rPr>
                  <a:t>为简单起见，先考虑场源为</a:t>
                </a:r>
                <a:endParaRPr lang="en-US" altLang="zh-CN" sz="2400" dirty="0" smtClean="0">
                  <a:latin typeface="Times New Roman" panose="02020603050405020304" pitchFamily="18" charset="0"/>
                  <a:ea typeface="仿宋" panose="02010609060101010101" pitchFamily="49" charset="-122"/>
                </a:endParaRPr>
              </a:p>
              <a:p>
                <a:pPr marL="0" indent="0">
                  <a:buNone/>
                </a:pPr>
                <a:r>
                  <a:rPr lang="zh-CN" altLang="en-US" sz="2400" dirty="0" smtClean="0">
                    <a:latin typeface="Times New Roman" panose="02020603050405020304" pitchFamily="18" charset="0"/>
                    <a:ea typeface="仿宋" panose="02010609060101010101" pitchFamily="49" charset="-122"/>
                  </a:rPr>
                  <a:t>一个点电荷</a:t>
                </a:r>
                <a:r>
                  <a:rPr lang="en-US" altLang="zh-CN" sz="2400" dirty="0" smtClean="0">
                    <a:latin typeface="Times New Roman" panose="02020603050405020304" pitchFamily="18" charset="0"/>
                    <a:ea typeface="仿宋" panose="02010609060101010101" pitchFamily="49" charset="-122"/>
                  </a:rPr>
                  <a:t>Q</a:t>
                </a:r>
                <a:r>
                  <a:rPr lang="zh-CN" altLang="en-US" sz="2400" dirty="0" smtClean="0">
                    <a:latin typeface="Times New Roman" panose="02020603050405020304" pitchFamily="18" charset="0"/>
                    <a:ea typeface="仿宋" panose="02010609060101010101" pitchFamily="49" charset="-122"/>
                  </a:rPr>
                  <a:t>。由库仑定律知：</a:t>
                </a:r>
                <a:endParaRPr lang="en-US" altLang="zh-CN" sz="2400" dirty="0" smtClean="0">
                  <a:latin typeface="Times New Roman" panose="02020603050405020304" pitchFamily="18" charset="0"/>
                  <a:ea typeface="仿宋" panose="02010609060101010101" pitchFamily="49" charset="-122"/>
                </a:endParaRPr>
              </a:p>
              <a:p>
                <a:pPr marL="0" indent="0">
                  <a:buNone/>
                </a:pPr>
                <a:r>
                  <a:rPr lang="en-US" altLang="zh-CN" sz="2400" dirty="0">
                    <a:latin typeface="Times New Roman" panose="02020603050405020304" pitchFamily="18" charset="0"/>
                    <a:ea typeface="仿宋" panose="02010609060101010101" pitchFamily="49" charset="-122"/>
                  </a:rPr>
                  <a:t> </a:t>
                </a:r>
                <a:r>
                  <a:rPr lang="en-US" altLang="zh-CN" sz="2400" dirty="0" smtClean="0">
                    <a:latin typeface="Times New Roman" panose="02020603050405020304" pitchFamily="18" charset="0"/>
                    <a:ea typeface="仿宋" panose="02010609060101010101" pitchFamily="49" charset="-122"/>
                  </a:rPr>
                  <a:t>           </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a:rPr>
                          <m:t>𝐹</m:t>
                        </m:r>
                      </m:e>
                    </m:acc>
                  </m:oMath>
                </a14:m>
                <a:r>
                  <a:rPr lang="zh-CN" altLang="en-US" sz="2400" dirty="0" smtClean="0">
                    <a:latin typeface="Times New Roman" panose="02020603050405020304" pitchFamily="18" charset="0"/>
                    <a:ea typeface="仿宋" panose="02010609060101010101" pitchFamily="49" charset="-122"/>
                  </a:rPr>
                  <a:t> </a:t>
                </a:r>
                <a14:m>
                  <m:oMath xmlns:m="http://schemas.openxmlformats.org/officeDocument/2006/math">
                    <m:r>
                      <a:rPr lang="en-US" altLang="zh-CN" sz="2400" b="0" i="0" smtClean="0">
                        <a:solidFill>
                          <a:prstClr val="black"/>
                        </a:solidFill>
                        <a:latin typeface="Cambria Math"/>
                      </a:rPr>
                      <m:t>=</m:t>
                    </m:r>
                    <m:r>
                      <a:rPr lang="en-US" altLang="zh-CN" sz="2400" b="0" i="1" smtClean="0">
                        <a:solidFill>
                          <a:prstClr val="black"/>
                        </a:solidFill>
                        <a:latin typeface="Cambria Math"/>
                      </a:rPr>
                      <m:t>𝑘</m:t>
                    </m:r>
                    <m:f>
                      <m:fPr>
                        <m:ctrlPr>
                          <a:rPr lang="en-US" altLang="zh-CN" sz="2400" i="1">
                            <a:solidFill>
                              <a:prstClr val="black"/>
                            </a:solidFill>
                            <a:latin typeface="Cambria Math" panose="02040503050406030204" pitchFamily="18" charset="0"/>
                          </a:rPr>
                        </m:ctrlPr>
                      </m:fPr>
                      <m:num>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𝑞</m:t>
                            </m:r>
                          </m:e>
                          <m:sub>
                            <m:r>
                              <a:rPr lang="en-US" altLang="zh-CN" sz="2400" i="1">
                                <a:solidFill>
                                  <a:prstClr val="black"/>
                                </a:solidFill>
                                <a:latin typeface="Cambria Math"/>
                              </a:rPr>
                              <m:t>0</m:t>
                            </m:r>
                          </m:sub>
                        </m:sSub>
                        <m:r>
                          <a:rPr lang="en-US" altLang="zh-CN" sz="2400" i="1">
                            <a:solidFill>
                              <a:prstClr val="black"/>
                            </a:solidFill>
                            <a:latin typeface="Cambria Math"/>
                          </a:rPr>
                          <m:t>𝑄</m:t>
                        </m:r>
                      </m:num>
                      <m:den>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a:rPr>
                              <m:t>𝑟</m:t>
                            </m:r>
                          </m:e>
                          <m:sup>
                            <m:r>
                              <a:rPr lang="en-US" altLang="zh-CN" sz="2400" i="1">
                                <a:solidFill>
                                  <a:prstClr val="black"/>
                                </a:solidFill>
                                <a:latin typeface="Cambria Math"/>
                              </a:rPr>
                              <m:t>2</m:t>
                            </m:r>
                          </m:sup>
                        </m:sSup>
                      </m:den>
                    </m:f>
                    <m:acc>
                      <m:accPr>
                        <m:chr m:val="̂"/>
                        <m:ctrlPr>
                          <a:rPr lang="en-US" altLang="zh-CN" sz="2400" b="0" i="1" smtClean="0">
                            <a:solidFill>
                              <a:prstClr val="black"/>
                            </a:solidFill>
                            <a:latin typeface="Cambria Math" panose="02040503050406030204" pitchFamily="18" charset="0"/>
                          </a:rPr>
                        </m:ctrlPr>
                      </m:accPr>
                      <m:e>
                        <m:r>
                          <a:rPr lang="en-US" altLang="zh-CN" sz="2400" b="0" i="1" smtClean="0">
                            <a:solidFill>
                              <a:prstClr val="black"/>
                            </a:solidFill>
                            <a:latin typeface="Cambria Math"/>
                          </a:rPr>
                          <m:t>𝑟</m:t>
                        </m:r>
                      </m:e>
                    </m:acc>
                  </m:oMath>
                </a14:m>
                <a:endParaRPr lang="en-US" altLang="zh-CN" sz="2400" dirty="0" smtClean="0">
                  <a:latin typeface="Times New Roman" panose="02020603050405020304" pitchFamily="18" charset="0"/>
                  <a:ea typeface="仿宋" panose="02010609060101010101" pitchFamily="49" charset="-122"/>
                </a:endParaRPr>
              </a:p>
              <a:p>
                <a:pPr marL="0" indent="0">
                  <a:buNone/>
                </a:pPr>
                <a:endParaRPr lang="en-US" altLang="zh-CN" sz="2400" dirty="0" smtClean="0">
                  <a:latin typeface="Times New Roman" panose="02020603050405020304" pitchFamily="18" charset="0"/>
                  <a:ea typeface="仿宋" panose="02010609060101010101" pitchFamily="49" charset="-122"/>
                </a:endParaRPr>
              </a:p>
              <a:p>
                <a:pPr marL="0" indent="0">
                  <a:buNone/>
                </a:pPr>
                <a:r>
                  <a:rPr lang="zh-CN" altLang="en-US" sz="2400" dirty="0" smtClean="0">
                    <a:latin typeface="Times New Roman" panose="02020603050405020304" pitchFamily="18" charset="0"/>
                    <a:ea typeface="仿宋" panose="02010609060101010101" pitchFamily="49" charset="-122"/>
                  </a:rPr>
                  <a:t>可推出：</a:t>
                </a:r>
                <a:endParaRPr lang="en-US" altLang="zh-CN" sz="2400" dirty="0" smtClean="0">
                  <a:solidFill>
                    <a:prstClr val="black"/>
                  </a:solidFill>
                  <a:latin typeface="Times New Roman" panose="02020603050405020304" pitchFamily="18" charset="0"/>
                  <a:ea typeface="仿宋" panose="02010609060101010101" pitchFamily="49" charset="-122"/>
                </a:endParaRPr>
              </a:p>
              <a:p>
                <a:pPr marL="0" indent="0">
                  <a:buNone/>
                </a:pPr>
                <a:r>
                  <a:rPr lang="en-US" altLang="zh-CN" sz="2400" dirty="0">
                    <a:solidFill>
                      <a:prstClr val="black"/>
                    </a:solidFill>
                    <a:latin typeface="Times New Roman" panose="02020603050405020304" pitchFamily="18" charset="0"/>
                    <a:ea typeface="仿宋" panose="02010609060101010101" pitchFamily="49" charset="-122"/>
                  </a:rPr>
                  <a:t> </a:t>
                </a:r>
                <a:r>
                  <a:rPr lang="en-US" altLang="zh-CN" sz="2400" dirty="0" smtClean="0">
                    <a:solidFill>
                      <a:prstClr val="black"/>
                    </a:solidFill>
                    <a:latin typeface="Times New Roman" panose="02020603050405020304" pitchFamily="18" charset="0"/>
                    <a:ea typeface="仿宋" panose="02010609060101010101" pitchFamily="49" charset="-122"/>
                  </a:rPr>
                  <a:t>      </a:t>
                </a:r>
              </a:p>
              <a:p>
                <a:pPr marL="0" indent="0">
                  <a:buNone/>
                </a:pPr>
                <a:endParaRPr lang="en-US" altLang="zh-CN" sz="2400" dirty="0" smtClean="0">
                  <a:solidFill>
                    <a:prstClr val="black"/>
                  </a:solidFill>
                  <a:latin typeface="Times New Roman" panose="02020603050405020304" pitchFamily="18" charset="0"/>
                  <a:ea typeface="仿宋" panose="02010609060101010101" pitchFamily="49" charset="-122"/>
                </a:endParaRPr>
              </a:p>
              <a:p>
                <a:pPr marL="0" indent="0">
                  <a:buNone/>
                </a:pPr>
                <a:r>
                  <a:rPr lang="zh-CN" altLang="en-US" sz="2400" dirty="0" smtClean="0">
                    <a:solidFill>
                      <a:prstClr val="black"/>
                    </a:solidFill>
                    <a:latin typeface="Times New Roman" panose="02020603050405020304" pitchFamily="18" charset="0"/>
                    <a:ea typeface="仿宋" panose="02010609060101010101" pitchFamily="49" charset="-122"/>
                  </a:rPr>
                  <a:t>它是一个与</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a:rPr>
                          <m:t>𝑞</m:t>
                        </m:r>
                      </m:e>
                      <m:sub>
                        <m:r>
                          <a:rPr lang="en-US" altLang="zh-CN" sz="2400" b="0" i="1" smtClean="0">
                            <a:solidFill>
                              <a:prstClr val="black"/>
                            </a:solidFill>
                            <a:latin typeface="Cambria Math"/>
                          </a:rPr>
                          <m:t>0</m:t>
                        </m:r>
                      </m:sub>
                    </m:sSub>
                  </m:oMath>
                </a14:m>
                <a:r>
                  <a:rPr lang="zh-CN" altLang="en-US" sz="2400" dirty="0" smtClean="0">
                    <a:solidFill>
                      <a:prstClr val="black"/>
                    </a:solidFill>
                    <a:latin typeface="Times New Roman" panose="02020603050405020304" pitchFamily="18" charset="0"/>
                    <a:ea typeface="仿宋" panose="02010609060101010101" pitchFamily="49" charset="-122"/>
                  </a:rPr>
                  <a:t>无关的量，只与场源</a:t>
                </a:r>
                <a:r>
                  <a:rPr lang="en-US" altLang="zh-CN" sz="2400" dirty="0" smtClean="0">
                    <a:solidFill>
                      <a:prstClr val="black"/>
                    </a:solidFill>
                    <a:latin typeface="Times New Roman" panose="02020603050405020304" pitchFamily="18" charset="0"/>
                    <a:ea typeface="仿宋" panose="02010609060101010101" pitchFamily="49" charset="-122"/>
                  </a:rPr>
                  <a:t>Q</a:t>
                </a:r>
                <a:r>
                  <a:rPr lang="zh-CN" altLang="en-US" sz="2400" dirty="0" smtClean="0">
                    <a:solidFill>
                      <a:prstClr val="black"/>
                    </a:solidFill>
                    <a:latin typeface="Times New Roman" panose="02020603050405020304" pitchFamily="18" charset="0"/>
                    <a:ea typeface="仿宋" panose="02010609060101010101" pitchFamily="49" charset="-122"/>
                  </a:rPr>
                  <a:t>及其到场源的距离，以及场源指向</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𝑞</m:t>
                        </m:r>
                      </m:e>
                      <m:sub>
                        <m:r>
                          <a:rPr lang="en-US" altLang="zh-CN" sz="2400" i="1">
                            <a:solidFill>
                              <a:prstClr val="black"/>
                            </a:solidFill>
                            <a:latin typeface="Cambria Math"/>
                          </a:rPr>
                          <m:t>0</m:t>
                        </m:r>
                      </m:sub>
                    </m:sSub>
                  </m:oMath>
                </a14:m>
                <a:r>
                  <a:rPr lang="zh-CN" altLang="en-US" sz="2400" dirty="0" smtClean="0">
                    <a:solidFill>
                      <a:prstClr val="black"/>
                    </a:solidFill>
                    <a:latin typeface="Times New Roman" panose="02020603050405020304" pitchFamily="18" charset="0"/>
                    <a:ea typeface="仿宋" panose="02010609060101010101" pitchFamily="49" charset="-122"/>
                  </a:rPr>
                  <a:t>所在场点的方向有关。</a:t>
                </a:r>
                <a:endParaRPr lang="en-US" altLang="zh-CN" sz="2400" dirty="0" smtClean="0">
                  <a:solidFill>
                    <a:prstClr val="black"/>
                  </a:solidFill>
                  <a:latin typeface="Times New Roman" panose="02020603050405020304" pitchFamily="18" charset="0"/>
                  <a:ea typeface="仿宋"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9887" y="1576660"/>
                <a:ext cx="5072732" cy="4840672"/>
              </a:xfrm>
              <a:blipFill rotWithShape="0">
                <a:blip r:embed="rId3"/>
                <a:stretch>
                  <a:fillRect l="-1923" t="-1385"/>
                </a:stretch>
              </a:blipFill>
            </p:spPr>
            <p:txBody>
              <a:bodyPr/>
              <a:lstStyle/>
              <a:p>
                <a:r>
                  <a:rPr lang="zh-CN" altLang="en-US">
                    <a:noFill/>
                  </a:rPr>
                  <a:t> </a:t>
                </a:r>
                <a:endParaRPr lang="zh-CN" altLang="en-US">
                  <a:noFill/>
                </a:endParaRPr>
              </a:p>
            </p:txBody>
          </p:sp>
        </mc:Fallback>
      </mc:AlternateContent>
      <p:sp>
        <p:nvSpPr>
          <p:cNvPr id="4" name="矩形 3"/>
          <p:cNvSpPr/>
          <p:nvPr/>
        </p:nvSpPr>
        <p:spPr>
          <a:xfrm>
            <a:off x="755576" y="976353"/>
            <a:ext cx="3877985"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三、点电荷电场强度</a:t>
            </a:r>
          </a:p>
        </p:txBody>
      </p:sp>
      <p:grpSp>
        <p:nvGrpSpPr>
          <p:cNvPr id="13" name="Group 19"/>
          <p:cNvGrpSpPr/>
          <p:nvPr/>
        </p:nvGrpSpPr>
        <p:grpSpPr bwMode="auto">
          <a:xfrm>
            <a:off x="6248400" y="1371600"/>
            <a:ext cx="2438400" cy="2362200"/>
            <a:chOff x="3936" y="864"/>
            <a:chExt cx="1536" cy="1488"/>
          </a:xfrm>
        </p:grpSpPr>
        <p:sp>
          <p:nvSpPr>
            <p:cNvPr id="16" name="Oval 9"/>
            <p:cNvSpPr>
              <a:spLocks noChangeArrowheads="1"/>
            </p:cNvSpPr>
            <p:nvPr/>
          </p:nvSpPr>
          <p:spPr bwMode="auto">
            <a:xfrm>
              <a:off x="4416" y="137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dirty="0"/>
                <a:t>+</a:t>
              </a:r>
            </a:p>
          </p:txBody>
        </p:sp>
        <p:sp>
          <p:nvSpPr>
            <p:cNvPr id="20" name="Line 11"/>
            <p:cNvSpPr>
              <a:spLocks noChangeShapeType="1"/>
            </p:cNvSpPr>
            <p:nvPr/>
          </p:nvSpPr>
          <p:spPr bwMode="auto">
            <a:xfrm>
              <a:off x="4704" y="1920"/>
              <a:ext cx="0" cy="432"/>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1" name="Line 12"/>
            <p:cNvSpPr>
              <a:spLocks noChangeShapeType="1"/>
            </p:cNvSpPr>
            <p:nvPr/>
          </p:nvSpPr>
          <p:spPr bwMode="auto">
            <a:xfrm flipV="1">
              <a:off x="4704" y="864"/>
              <a:ext cx="0" cy="528"/>
            </a:xfrm>
            <a:prstGeom prst="line">
              <a:avLst/>
            </a:prstGeom>
            <a:noFill/>
            <a:ln w="38100">
              <a:solidFill>
                <a:srgbClr val="FF0000"/>
              </a:solidFill>
              <a:round/>
              <a:tailEnd type="triangle" w="med" len="med"/>
            </a:ln>
          </p:spPr>
          <p:txBody>
            <a:bodyPr lIns="90000" tIns="46800" rIns="90000" bIns="46800" anchor="ctr">
              <a:spAutoFit/>
            </a:bodyPr>
            <a:lstStyle/>
            <a:p>
              <a:endParaRPr lang="zh-CN" altLang="en-US"/>
            </a:p>
          </p:txBody>
        </p:sp>
        <p:sp>
          <p:nvSpPr>
            <p:cNvPr id="22" name="Line 13"/>
            <p:cNvSpPr>
              <a:spLocks noChangeShapeType="1"/>
            </p:cNvSpPr>
            <p:nvPr/>
          </p:nvSpPr>
          <p:spPr bwMode="auto">
            <a:xfrm>
              <a:off x="4992" y="1632"/>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3" name="Line 14"/>
            <p:cNvSpPr>
              <a:spLocks noChangeShapeType="1"/>
            </p:cNvSpPr>
            <p:nvPr/>
          </p:nvSpPr>
          <p:spPr bwMode="auto">
            <a:xfrm flipH="1">
              <a:off x="3936" y="1680"/>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4" name="Line 15"/>
            <p:cNvSpPr>
              <a:spLocks noChangeShapeType="1"/>
            </p:cNvSpPr>
            <p:nvPr/>
          </p:nvSpPr>
          <p:spPr bwMode="auto">
            <a:xfrm>
              <a:off x="4896" y="187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5" name="Line 16"/>
            <p:cNvSpPr>
              <a:spLocks noChangeShapeType="1"/>
            </p:cNvSpPr>
            <p:nvPr/>
          </p:nvSpPr>
          <p:spPr bwMode="auto">
            <a:xfrm flipH="1">
              <a:off x="4176" y="1872"/>
              <a:ext cx="336" cy="336"/>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6" name="Line 17"/>
            <p:cNvSpPr>
              <a:spLocks noChangeShapeType="1"/>
            </p:cNvSpPr>
            <p:nvPr/>
          </p:nvSpPr>
          <p:spPr bwMode="auto">
            <a:xfrm flipH="1" flipV="1">
              <a:off x="4224"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7" name="Line 18"/>
            <p:cNvSpPr>
              <a:spLocks noChangeShapeType="1"/>
            </p:cNvSpPr>
            <p:nvPr/>
          </p:nvSpPr>
          <p:spPr bwMode="auto">
            <a:xfrm flipV="1">
              <a:off x="4896"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grpSp>
      <p:grpSp>
        <p:nvGrpSpPr>
          <p:cNvPr id="28" name="Group 30"/>
          <p:cNvGrpSpPr/>
          <p:nvPr/>
        </p:nvGrpSpPr>
        <p:grpSpPr bwMode="auto">
          <a:xfrm>
            <a:off x="6248400" y="4099666"/>
            <a:ext cx="2438400" cy="2362200"/>
            <a:chOff x="3888" y="2544"/>
            <a:chExt cx="1536" cy="1488"/>
          </a:xfrm>
        </p:grpSpPr>
        <p:sp>
          <p:nvSpPr>
            <p:cNvPr id="29" name="Oval 21"/>
            <p:cNvSpPr>
              <a:spLocks noChangeArrowheads="1"/>
            </p:cNvSpPr>
            <p:nvPr/>
          </p:nvSpPr>
          <p:spPr bwMode="auto">
            <a:xfrm>
              <a:off x="4368" y="305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a:t>-</a:t>
              </a:r>
            </a:p>
          </p:txBody>
        </p:sp>
        <p:sp>
          <p:nvSpPr>
            <p:cNvPr id="30" name="Line 22"/>
            <p:cNvSpPr>
              <a:spLocks noChangeShapeType="1"/>
            </p:cNvSpPr>
            <p:nvPr/>
          </p:nvSpPr>
          <p:spPr bwMode="auto">
            <a:xfrm>
              <a:off x="4656" y="3600"/>
              <a:ext cx="0" cy="432"/>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1" name="Line 23"/>
            <p:cNvSpPr>
              <a:spLocks noChangeShapeType="1"/>
            </p:cNvSpPr>
            <p:nvPr/>
          </p:nvSpPr>
          <p:spPr bwMode="auto">
            <a:xfrm flipV="1">
              <a:off x="4656" y="2544"/>
              <a:ext cx="0" cy="52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2" name="Line 24"/>
            <p:cNvSpPr>
              <a:spLocks noChangeShapeType="1"/>
            </p:cNvSpPr>
            <p:nvPr/>
          </p:nvSpPr>
          <p:spPr bwMode="auto">
            <a:xfrm>
              <a:off x="4944" y="3312"/>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3" name="Line 25"/>
            <p:cNvSpPr>
              <a:spLocks noChangeShapeType="1"/>
            </p:cNvSpPr>
            <p:nvPr/>
          </p:nvSpPr>
          <p:spPr bwMode="auto">
            <a:xfrm flipH="1">
              <a:off x="3888" y="3360"/>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4" name="Line 26"/>
            <p:cNvSpPr>
              <a:spLocks noChangeShapeType="1"/>
            </p:cNvSpPr>
            <p:nvPr/>
          </p:nvSpPr>
          <p:spPr bwMode="auto">
            <a:xfrm>
              <a:off x="4848" y="355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5" name="Line 27"/>
            <p:cNvSpPr>
              <a:spLocks noChangeShapeType="1"/>
            </p:cNvSpPr>
            <p:nvPr/>
          </p:nvSpPr>
          <p:spPr bwMode="auto">
            <a:xfrm flipH="1">
              <a:off x="4128" y="3552"/>
              <a:ext cx="336" cy="336"/>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6" name="Line 28"/>
            <p:cNvSpPr>
              <a:spLocks noChangeShapeType="1"/>
            </p:cNvSpPr>
            <p:nvPr/>
          </p:nvSpPr>
          <p:spPr bwMode="auto">
            <a:xfrm flipH="1" flipV="1">
              <a:off x="4176"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7" name="Line 29"/>
            <p:cNvSpPr>
              <a:spLocks noChangeShapeType="1"/>
            </p:cNvSpPr>
            <p:nvPr/>
          </p:nvSpPr>
          <p:spPr bwMode="auto">
            <a:xfrm flipV="1">
              <a:off x="4848"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grpSp>
      <p:graphicFrame>
        <p:nvGraphicFramePr>
          <p:cNvPr id="38" name="Object 6"/>
          <p:cNvGraphicFramePr>
            <a:graphicFrameLocks noChangeAspect="1"/>
          </p:cNvGraphicFramePr>
          <p:nvPr>
            <p:extLst>
              <p:ext uri="{D42A27DB-BD31-4B8C-83A1-F6EECF244321}">
                <p14:modId xmlns:p14="http://schemas.microsoft.com/office/powerpoint/2010/main" val="2602287353"/>
              </p:ext>
            </p:extLst>
          </p:nvPr>
        </p:nvGraphicFramePr>
        <p:xfrm>
          <a:off x="2555775" y="3500940"/>
          <a:ext cx="2196369" cy="900167"/>
        </p:xfrm>
        <a:graphic>
          <a:graphicData uri="http://schemas.openxmlformats.org/presentationml/2006/ole">
            <mc:AlternateContent xmlns:mc="http://schemas.openxmlformats.org/markup-compatibility/2006">
              <mc:Choice xmlns:v="urn:schemas-microsoft-com:vml" Requires="v">
                <p:oleObj spid="_x0000_s12759" name="Equation" r:id="rId4" imgW="1143000" imgH="457200" progId="Equation.DSMT4">
                  <p:embed/>
                </p:oleObj>
              </mc:Choice>
              <mc:Fallback>
                <p:oleObj name="Equation" r:id="rId4" imgW="1143000" imgH="457200" progId="Equation.DSMT4">
                  <p:embed/>
                  <p:pic>
                    <p:nvPicPr>
                      <p:cNvPr id="0" name="图片 12676"/>
                      <p:cNvPicPr>
                        <a:picLocks noChangeAspect="1" noChangeArrowheads="1"/>
                      </p:cNvPicPr>
                      <p:nvPr/>
                    </p:nvPicPr>
                    <p:blipFill>
                      <a:blip r:embed="rId5"/>
                      <a:srcRect/>
                      <a:stretch>
                        <a:fillRect/>
                      </a:stretch>
                    </p:blipFill>
                    <p:spPr bwMode="auto">
                      <a:xfrm>
                        <a:off x="2555775" y="3500940"/>
                        <a:ext cx="2196369" cy="900167"/>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33</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719572" y="1052736"/>
                <a:ext cx="4572000" cy="4849982"/>
              </a:xfrm>
              <a:prstGeom prst="rect">
                <a:avLst/>
              </a:prstGeom>
            </p:spPr>
            <p:txBody>
              <a:bodyPr>
                <a:spAutoFit/>
              </a:bodyPr>
              <a:lstStyle/>
              <a:p>
                <a:pPr lvl="0" algn="l" fontAlgn="auto">
                  <a:lnSpc>
                    <a:spcPct val="125000"/>
                  </a:lnSpc>
                  <a:spcBef>
                    <a:spcPct val="20000"/>
                  </a:spcBef>
                  <a:spcAft>
                    <a:spcPts val="0"/>
                  </a:spcAft>
                </a:pPr>
                <a:r>
                  <a:rPr kumimoji="0" lang="zh-CN" altLang="en-US" sz="2600" dirty="0">
                    <a:solidFill>
                      <a:prstClr val="black"/>
                    </a:solidFill>
                    <a:ea typeface="仿宋" panose="02010609060101010101" pitchFamily="49" charset="-122"/>
                  </a:rPr>
                  <a:t>由上面论述容易看出，点电荷</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产生的场强为：</a:t>
                </a:r>
                <a14:m>
                  <m:oMath xmlns:m="http://schemas.openxmlformats.org/officeDocument/2006/math">
                    <m:acc>
                      <m:accPr>
                        <m:chr m:val="⃗"/>
                        <m:ctrlPr>
                          <a:rPr kumimoji="0" lang="zh-CN" altLang="en-US" sz="2600" b="1" i="1">
                            <a:solidFill>
                              <a:srgbClr val="C00000"/>
                            </a:solidFill>
                            <a:latin typeface="Cambria Math" panose="02040503050406030204" pitchFamily="18" charset="0"/>
                          </a:rPr>
                        </m:ctrlPr>
                      </m:accPr>
                      <m:e>
                        <m:r>
                          <a:rPr kumimoji="0" lang="en-US" altLang="zh-CN" sz="2600" b="1" i="1">
                            <a:solidFill>
                              <a:srgbClr val="C00000"/>
                            </a:solidFill>
                            <a:latin typeface="Cambria Math"/>
                          </a:rPr>
                          <m:t>𝑬</m:t>
                        </m:r>
                      </m:e>
                    </m:acc>
                  </m:oMath>
                </a14:m>
                <a:r>
                  <a:rPr kumimoji="0" lang="en-US" altLang="zh-CN" sz="2600" b="1" dirty="0">
                    <a:solidFill>
                      <a:srgbClr val="C00000"/>
                    </a:solidFill>
                    <a:ea typeface="仿宋" panose="02010609060101010101" pitchFamily="49" charset="-122"/>
                  </a:rPr>
                  <a:t>=k</a:t>
                </a:r>
                <a14:m>
                  <m:oMath xmlns:m="http://schemas.openxmlformats.org/officeDocument/2006/math">
                    <m:f>
                      <m:fPr>
                        <m:ctrlPr>
                          <a:rPr kumimoji="0" lang="en-US" altLang="zh-CN" sz="2600" b="1" i="1">
                            <a:solidFill>
                              <a:srgbClr val="C00000"/>
                            </a:solidFill>
                            <a:latin typeface="Cambria Math" panose="02040503050406030204" pitchFamily="18" charset="0"/>
                          </a:rPr>
                        </m:ctrlPr>
                      </m:fPr>
                      <m:num>
                        <m:r>
                          <a:rPr kumimoji="0" lang="en-US" altLang="zh-CN" sz="2600" b="1" i="1">
                            <a:solidFill>
                              <a:srgbClr val="C00000"/>
                            </a:solidFill>
                            <a:latin typeface="Cambria Math"/>
                          </a:rPr>
                          <m:t>𝑸</m:t>
                        </m:r>
                      </m:num>
                      <m:den>
                        <m:sSup>
                          <m:sSupPr>
                            <m:ctrlPr>
                              <a:rPr kumimoji="0" lang="en-US" altLang="zh-CN" sz="2600" b="1" i="1">
                                <a:solidFill>
                                  <a:srgbClr val="C00000"/>
                                </a:solidFill>
                                <a:latin typeface="Cambria Math" panose="02040503050406030204" pitchFamily="18" charset="0"/>
                              </a:rPr>
                            </m:ctrlPr>
                          </m:sSupPr>
                          <m:e>
                            <m:r>
                              <a:rPr kumimoji="0" lang="en-US" altLang="zh-CN" sz="2600" b="1" i="1">
                                <a:solidFill>
                                  <a:srgbClr val="C00000"/>
                                </a:solidFill>
                                <a:latin typeface="Cambria Math"/>
                              </a:rPr>
                              <m:t>𝒓</m:t>
                            </m:r>
                          </m:e>
                          <m:sup>
                            <m:r>
                              <a:rPr kumimoji="0" lang="en-US" altLang="zh-CN" sz="2600" b="1" i="1">
                                <a:solidFill>
                                  <a:srgbClr val="C00000"/>
                                </a:solidFill>
                                <a:latin typeface="Cambria Math"/>
                              </a:rPr>
                              <m:t>𝟐</m:t>
                            </m:r>
                          </m:sup>
                        </m:sSup>
                      </m:den>
                    </m:f>
                    <m:acc>
                      <m:accPr>
                        <m:chr m:val="̂"/>
                        <m:ctrlPr>
                          <a:rPr kumimoji="0" lang="en-US" altLang="zh-CN" sz="2600" b="1" i="1">
                            <a:solidFill>
                              <a:srgbClr val="C00000"/>
                            </a:solidFill>
                            <a:latin typeface="Cambria Math" panose="02040503050406030204" pitchFamily="18" charset="0"/>
                          </a:rPr>
                        </m:ctrlPr>
                      </m:accPr>
                      <m:e>
                        <m:r>
                          <a:rPr kumimoji="0" lang="en-US" altLang="zh-CN" sz="2600" b="1" i="1">
                            <a:solidFill>
                              <a:srgbClr val="C00000"/>
                            </a:solidFill>
                            <a:latin typeface="Cambria Math"/>
                          </a:rPr>
                          <m:t>𝒓</m:t>
                        </m:r>
                      </m:e>
                    </m:acc>
                  </m:oMath>
                </a14:m>
                <a:r>
                  <a:rPr kumimoji="0" lang="zh-CN" altLang="en-US" sz="2600" dirty="0">
                    <a:solidFill>
                      <a:prstClr val="black"/>
                    </a:solidFill>
                    <a:ea typeface="仿宋" panose="02010609060101010101" pitchFamily="49" charset="-122"/>
                  </a:rPr>
                  <a:t>，是球对称的，也就是说，以源点为中心的球面上，各点场强的大小相等，并与半径的平方成反比，方向垂直于球面，</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为正电荷与矢径方向相同，</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为负电荷，与矢径方向相反。</a:t>
                </a:r>
                <a:endParaRPr kumimoji="0" lang="en-US" altLang="zh-CN" sz="2600" dirty="0">
                  <a:solidFill>
                    <a:prstClr val="black"/>
                  </a:solidFill>
                  <a:ea typeface="仿宋" panose="02010609060101010101" pitchFamily="49" charset="-122"/>
                </a:endParaRPr>
              </a:p>
              <a:p>
                <a:pPr lvl="0" algn="l" fontAlgn="auto">
                  <a:lnSpc>
                    <a:spcPct val="125000"/>
                  </a:lnSpc>
                  <a:spcBef>
                    <a:spcPct val="20000"/>
                  </a:spcBef>
                  <a:spcAft>
                    <a:spcPts val="0"/>
                  </a:spcAft>
                </a:pPr>
                <a:r>
                  <a:rPr kumimoji="0" lang="zh-CN" altLang="en-US" sz="2600" dirty="0">
                    <a:solidFill>
                      <a:prstClr val="black"/>
                    </a:solidFill>
                    <a:ea typeface="仿宋" panose="02010609060101010101" pitchFamily="49" charset="-122"/>
                  </a:rPr>
                  <a:t>当</a:t>
                </a:r>
                <a14:m>
                  <m:oMath xmlns:m="http://schemas.openxmlformats.org/officeDocument/2006/math">
                    <m:r>
                      <a:rPr kumimoji="0" lang="en-US" altLang="zh-CN" sz="2600" i="1">
                        <a:solidFill>
                          <a:prstClr val="black"/>
                        </a:solidFill>
                        <a:latin typeface="Cambria Math"/>
                      </a:rPr>
                      <m:t>𝑟</m:t>
                    </m:r>
                    <m:r>
                      <a:rPr kumimoji="0" lang="en-US" altLang="zh-CN" sz="2600" i="1">
                        <a:solidFill>
                          <a:prstClr val="black"/>
                        </a:solidFill>
                        <a:latin typeface="Cambria Math"/>
                        <a:ea typeface="Cambria Math"/>
                      </a:rPr>
                      <m:t>→∞</m:t>
                    </m:r>
                  </m:oMath>
                </a14:m>
                <a:r>
                  <a:rPr kumimoji="0" lang="zh-CN" altLang="en-US" sz="2600" dirty="0">
                    <a:solidFill>
                      <a:prstClr val="black"/>
                    </a:solidFill>
                    <a:ea typeface="仿宋" panose="02010609060101010101" pitchFamily="49" charset="-122"/>
                  </a:rPr>
                  <a:t>时，</a:t>
                </a:r>
                <a:r>
                  <a:rPr kumimoji="0" lang="en-US" altLang="zh-CN" sz="2600" dirty="0">
                    <a:solidFill>
                      <a:prstClr val="black"/>
                    </a:solidFill>
                    <a:ea typeface="仿宋" panose="02010609060101010101" pitchFamily="49" charset="-122"/>
                  </a:rPr>
                  <a:t>    </a:t>
                </a:r>
                <a14:m>
                  <m:oMath xmlns:m="http://schemas.openxmlformats.org/officeDocument/2006/math">
                    <m:r>
                      <a:rPr kumimoji="0" lang="en-US" altLang="zh-CN" sz="2600" i="1">
                        <a:solidFill>
                          <a:prstClr val="black"/>
                        </a:solidFill>
                        <a:latin typeface="Cambria Math"/>
                      </a:rPr>
                      <m:t>𝐸</m:t>
                    </m:r>
                    <m:r>
                      <a:rPr kumimoji="0" lang="en-US" altLang="zh-CN" sz="2600" i="1">
                        <a:solidFill>
                          <a:prstClr val="black"/>
                        </a:solidFill>
                        <a:latin typeface="Cambria Math"/>
                        <a:ea typeface="Cambria Math"/>
                      </a:rPr>
                      <m:t>→0</m:t>
                    </m:r>
                  </m:oMath>
                </a14:m>
                <a:endParaRPr kumimoji="0" lang="en-US" altLang="zh-CN" sz="2600" dirty="0">
                  <a:solidFill>
                    <a:prstClr val="black"/>
                  </a:solidFill>
                  <a:ea typeface="仿宋"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719572" y="1052736"/>
                <a:ext cx="4572000" cy="4849982"/>
              </a:xfrm>
              <a:prstGeom prst="rect">
                <a:avLst/>
              </a:prstGeom>
              <a:blipFill rotWithShape="0">
                <a:blip r:embed="rId2"/>
                <a:stretch>
                  <a:fillRect l="-2400" t="-503" r="-267" b="-1887"/>
                </a:stretch>
              </a:blipFill>
            </p:spPr>
            <p:txBody>
              <a:bodyPr/>
              <a:lstStyle/>
              <a:p>
                <a:r>
                  <a:rPr lang="zh-CN" altLang="en-US">
                    <a:noFill/>
                  </a:rPr>
                  <a:t> </a:t>
                </a:r>
                <a:endParaRPr lang="zh-CN" altLang="en-US">
                  <a:noFill/>
                </a:endParaRPr>
              </a:p>
            </p:txBody>
          </p:sp>
        </mc:Fallback>
      </mc:AlternateContent>
      <p:grpSp>
        <p:nvGrpSpPr>
          <p:cNvPr id="6" name="Group 19"/>
          <p:cNvGrpSpPr/>
          <p:nvPr/>
        </p:nvGrpSpPr>
        <p:grpSpPr bwMode="auto">
          <a:xfrm>
            <a:off x="5688124" y="796959"/>
            <a:ext cx="2438400" cy="2362200"/>
            <a:chOff x="3936" y="864"/>
            <a:chExt cx="1536" cy="1488"/>
          </a:xfrm>
        </p:grpSpPr>
        <p:sp>
          <p:nvSpPr>
            <p:cNvPr id="7" name="Oval 9"/>
            <p:cNvSpPr>
              <a:spLocks noChangeArrowheads="1"/>
            </p:cNvSpPr>
            <p:nvPr/>
          </p:nvSpPr>
          <p:spPr bwMode="auto">
            <a:xfrm>
              <a:off x="4416" y="137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dirty="0"/>
                <a:t>+</a:t>
              </a:r>
            </a:p>
          </p:txBody>
        </p:sp>
        <p:sp>
          <p:nvSpPr>
            <p:cNvPr id="8" name="Line 11"/>
            <p:cNvSpPr>
              <a:spLocks noChangeShapeType="1"/>
            </p:cNvSpPr>
            <p:nvPr/>
          </p:nvSpPr>
          <p:spPr bwMode="auto">
            <a:xfrm>
              <a:off x="4704" y="1920"/>
              <a:ext cx="0" cy="432"/>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9" name="Line 12"/>
            <p:cNvSpPr>
              <a:spLocks noChangeShapeType="1"/>
            </p:cNvSpPr>
            <p:nvPr/>
          </p:nvSpPr>
          <p:spPr bwMode="auto">
            <a:xfrm flipV="1">
              <a:off x="4704" y="864"/>
              <a:ext cx="0" cy="528"/>
            </a:xfrm>
            <a:prstGeom prst="line">
              <a:avLst/>
            </a:prstGeom>
            <a:noFill/>
            <a:ln w="38100">
              <a:solidFill>
                <a:srgbClr val="FF0000"/>
              </a:solidFill>
              <a:round/>
              <a:tailEnd type="triangle" w="med" len="med"/>
            </a:ln>
          </p:spPr>
          <p:txBody>
            <a:bodyPr lIns="90000" tIns="46800" rIns="90000" bIns="46800" anchor="ctr">
              <a:spAutoFit/>
            </a:bodyPr>
            <a:lstStyle/>
            <a:p>
              <a:endParaRPr lang="zh-CN" altLang="en-US"/>
            </a:p>
          </p:txBody>
        </p:sp>
        <p:sp>
          <p:nvSpPr>
            <p:cNvPr id="10" name="Line 13"/>
            <p:cNvSpPr>
              <a:spLocks noChangeShapeType="1"/>
            </p:cNvSpPr>
            <p:nvPr/>
          </p:nvSpPr>
          <p:spPr bwMode="auto">
            <a:xfrm>
              <a:off x="4992" y="1632"/>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1" name="Line 14"/>
            <p:cNvSpPr>
              <a:spLocks noChangeShapeType="1"/>
            </p:cNvSpPr>
            <p:nvPr/>
          </p:nvSpPr>
          <p:spPr bwMode="auto">
            <a:xfrm flipH="1">
              <a:off x="3936" y="1680"/>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2" name="Line 15"/>
            <p:cNvSpPr>
              <a:spLocks noChangeShapeType="1"/>
            </p:cNvSpPr>
            <p:nvPr/>
          </p:nvSpPr>
          <p:spPr bwMode="auto">
            <a:xfrm>
              <a:off x="4896" y="187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3" name="Line 16"/>
            <p:cNvSpPr>
              <a:spLocks noChangeShapeType="1"/>
            </p:cNvSpPr>
            <p:nvPr/>
          </p:nvSpPr>
          <p:spPr bwMode="auto">
            <a:xfrm flipH="1">
              <a:off x="4176" y="1872"/>
              <a:ext cx="336" cy="336"/>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4" name="Line 17"/>
            <p:cNvSpPr>
              <a:spLocks noChangeShapeType="1"/>
            </p:cNvSpPr>
            <p:nvPr/>
          </p:nvSpPr>
          <p:spPr bwMode="auto">
            <a:xfrm flipH="1" flipV="1">
              <a:off x="4224"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5" name="Line 18"/>
            <p:cNvSpPr>
              <a:spLocks noChangeShapeType="1"/>
            </p:cNvSpPr>
            <p:nvPr/>
          </p:nvSpPr>
          <p:spPr bwMode="auto">
            <a:xfrm flipV="1">
              <a:off x="4896"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grpSp>
      <p:grpSp>
        <p:nvGrpSpPr>
          <p:cNvPr id="16" name="Group 30"/>
          <p:cNvGrpSpPr/>
          <p:nvPr/>
        </p:nvGrpSpPr>
        <p:grpSpPr bwMode="auto">
          <a:xfrm>
            <a:off x="5688124" y="3525025"/>
            <a:ext cx="2438400" cy="2362200"/>
            <a:chOff x="3888" y="2544"/>
            <a:chExt cx="1536" cy="1488"/>
          </a:xfrm>
        </p:grpSpPr>
        <p:sp>
          <p:nvSpPr>
            <p:cNvPr id="17" name="Oval 21"/>
            <p:cNvSpPr>
              <a:spLocks noChangeArrowheads="1"/>
            </p:cNvSpPr>
            <p:nvPr/>
          </p:nvSpPr>
          <p:spPr bwMode="auto">
            <a:xfrm>
              <a:off x="4368" y="305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a:t>-</a:t>
              </a:r>
            </a:p>
          </p:txBody>
        </p:sp>
        <p:sp>
          <p:nvSpPr>
            <p:cNvPr id="18" name="Line 22"/>
            <p:cNvSpPr>
              <a:spLocks noChangeShapeType="1"/>
            </p:cNvSpPr>
            <p:nvPr/>
          </p:nvSpPr>
          <p:spPr bwMode="auto">
            <a:xfrm>
              <a:off x="4656" y="3600"/>
              <a:ext cx="0" cy="432"/>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19" name="Line 23"/>
            <p:cNvSpPr>
              <a:spLocks noChangeShapeType="1"/>
            </p:cNvSpPr>
            <p:nvPr/>
          </p:nvSpPr>
          <p:spPr bwMode="auto">
            <a:xfrm flipV="1">
              <a:off x="4656" y="2544"/>
              <a:ext cx="0" cy="52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0" name="Line 24"/>
            <p:cNvSpPr>
              <a:spLocks noChangeShapeType="1"/>
            </p:cNvSpPr>
            <p:nvPr/>
          </p:nvSpPr>
          <p:spPr bwMode="auto">
            <a:xfrm>
              <a:off x="4944" y="3312"/>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1" name="Line 25"/>
            <p:cNvSpPr>
              <a:spLocks noChangeShapeType="1"/>
            </p:cNvSpPr>
            <p:nvPr/>
          </p:nvSpPr>
          <p:spPr bwMode="auto">
            <a:xfrm flipH="1">
              <a:off x="3888" y="3360"/>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2" name="Line 26"/>
            <p:cNvSpPr>
              <a:spLocks noChangeShapeType="1"/>
            </p:cNvSpPr>
            <p:nvPr/>
          </p:nvSpPr>
          <p:spPr bwMode="auto">
            <a:xfrm>
              <a:off x="4848" y="355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3" name="Line 27"/>
            <p:cNvSpPr>
              <a:spLocks noChangeShapeType="1"/>
            </p:cNvSpPr>
            <p:nvPr/>
          </p:nvSpPr>
          <p:spPr bwMode="auto">
            <a:xfrm flipH="1">
              <a:off x="4128" y="3552"/>
              <a:ext cx="336" cy="336"/>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4" name="Line 28"/>
            <p:cNvSpPr>
              <a:spLocks noChangeShapeType="1"/>
            </p:cNvSpPr>
            <p:nvPr/>
          </p:nvSpPr>
          <p:spPr bwMode="auto">
            <a:xfrm flipH="1" flipV="1">
              <a:off x="4176"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5" name="Line 29"/>
            <p:cNvSpPr>
              <a:spLocks noChangeShapeType="1"/>
            </p:cNvSpPr>
            <p:nvPr/>
          </p:nvSpPr>
          <p:spPr bwMode="auto">
            <a:xfrm flipV="1">
              <a:off x="4848"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34</a:t>
            </a:fld>
            <a:endParaRPr lang="en-US" altLang="zh-CN"/>
          </a:p>
        </p:txBody>
      </p:sp>
      <p:sp>
        <p:nvSpPr>
          <p:cNvPr id="5" name="矩形 4"/>
          <p:cNvSpPr/>
          <p:nvPr/>
        </p:nvSpPr>
        <p:spPr>
          <a:xfrm>
            <a:off x="719572" y="800708"/>
            <a:ext cx="7558608" cy="1938992"/>
          </a:xfrm>
          <a:prstGeom prst="rect">
            <a:avLst/>
          </a:prstGeom>
        </p:spPr>
        <p:txBody>
          <a:bodyPr wrap="square">
            <a:spAutoFit/>
          </a:bodyPr>
          <a:lstStyle/>
          <a:p>
            <a:pPr marL="0" indent="0" algn="l">
              <a:lnSpc>
                <a:spcPct val="125000"/>
              </a:lnSpc>
              <a:buNone/>
            </a:pPr>
            <a:r>
              <a:rPr lang="zh-CN" altLang="en-US" b="1" dirty="0" smtClean="0">
                <a:solidFill>
                  <a:srgbClr val="C00000"/>
                </a:solidFill>
                <a:ea typeface="仿宋" panose="02010609060101010101" pitchFamily="49" charset="-122"/>
              </a:rPr>
              <a:t>电力线</a:t>
            </a:r>
            <a:r>
              <a:rPr lang="zh-CN" altLang="en-US" dirty="0">
                <a:ea typeface="仿宋" panose="02010609060101010101" pitchFamily="49" charset="-122"/>
              </a:rPr>
              <a:t>：就是形象地描绘空间中各点电场矢量分布的一系列曲线。曲线上各点电场矢量的方向就是该点电力线的切线方向，电力线的疏密程度表示场强的大小。</a:t>
            </a:r>
            <a:endParaRPr lang="en-US" altLang="zh-CN" dirty="0">
              <a:ea typeface="仿宋" panose="02010609060101010101" pitchFamily="49" charset="-122"/>
            </a:endParaRPr>
          </a:p>
          <a:p>
            <a:pPr marL="0" indent="0" algn="l">
              <a:lnSpc>
                <a:spcPct val="125000"/>
              </a:lnSpc>
              <a:buNone/>
            </a:pPr>
            <a:r>
              <a:rPr lang="zh-CN" altLang="en-US" dirty="0">
                <a:ea typeface="仿宋" panose="02010609060101010101" pitchFamily="49" charset="-122"/>
              </a:rPr>
              <a:t>    </a:t>
            </a:r>
            <a:endParaRPr lang="en-US" altLang="zh-CN" dirty="0">
              <a:ea typeface="仿宋" panose="02010609060101010101" pitchFamily="49" charset="-122"/>
            </a:endParaRPr>
          </a:p>
        </p:txBody>
      </p:sp>
      <p:sp>
        <p:nvSpPr>
          <p:cNvPr id="25" name="矩形 24"/>
          <p:cNvSpPr/>
          <p:nvPr/>
        </p:nvSpPr>
        <p:spPr>
          <a:xfrm>
            <a:off x="550529" y="2366032"/>
            <a:ext cx="7896693" cy="4105355"/>
          </a:xfrm>
          <a:prstGeom prst="rect">
            <a:avLst/>
          </a:prstGeom>
        </p:spPr>
        <p:txBody>
          <a:bodyPr wrap="square">
            <a:spAutoFit/>
          </a:bodyPr>
          <a:lstStyle/>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A</a:t>
            </a:r>
            <a:r>
              <a:rPr lang="zh-CN" altLang="en-US" dirty="0">
                <a:latin typeface="仿宋" panose="02010609060101010101" pitchFamily="49" charset="-122"/>
                <a:ea typeface="仿宋" panose="02010609060101010101" pitchFamily="49" charset="-122"/>
              </a:rPr>
              <a:t>）静电场中电力线是从正电荷发出（或来自无穷远），终止于负电荷（或延伸到无穷远），</a:t>
            </a:r>
            <a:r>
              <a:rPr lang="zh-CN" altLang="en-US" b="1" dirty="0">
                <a:solidFill>
                  <a:srgbClr val="C00000"/>
                </a:solidFill>
                <a:latin typeface="仿宋" panose="02010609060101010101" pitchFamily="49" charset="-122"/>
                <a:ea typeface="仿宋" panose="02010609060101010101" pitchFamily="49" charset="-122"/>
              </a:rPr>
              <a:t>在没有电荷处不会中断</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B</a:t>
            </a:r>
            <a:r>
              <a:rPr lang="zh-CN" altLang="en-US" dirty="0">
                <a:latin typeface="仿宋" panose="02010609060101010101" pitchFamily="49" charset="-122"/>
                <a:ea typeface="仿宋" panose="02010609060101010101" pitchFamily="49" charset="-122"/>
              </a:rPr>
              <a:t>）</a:t>
            </a:r>
            <a:r>
              <a:rPr lang="zh-CN" altLang="en-US" b="1" dirty="0">
                <a:solidFill>
                  <a:srgbClr val="C00000"/>
                </a:solidFill>
                <a:latin typeface="仿宋" panose="02010609060101010101" pitchFamily="49" charset="-122"/>
                <a:ea typeface="仿宋" panose="02010609060101010101" pitchFamily="49" charset="-122"/>
              </a:rPr>
              <a:t>电场中没有电荷的地方</a:t>
            </a:r>
            <a:r>
              <a:rPr lang="zh-CN" altLang="en-US" dirty="0">
                <a:latin typeface="仿宋" panose="02010609060101010101" pitchFamily="49" charset="-122"/>
                <a:ea typeface="仿宋" panose="02010609060101010101" pitchFamily="49" charset="-122"/>
              </a:rPr>
              <a:t>，由于电场不为零，电场矢量只有一个方向，因而</a:t>
            </a:r>
            <a:r>
              <a:rPr lang="zh-CN" altLang="en-US" b="1" dirty="0">
                <a:solidFill>
                  <a:srgbClr val="C00000"/>
                </a:solidFill>
                <a:latin typeface="仿宋" panose="02010609060101010101" pitchFamily="49" charset="-122"/>
                <a:ea typeface="仿宋" panose="02010609060101010101" pitchFamily="49" charset="-122"/>
              </a:rPr>
              <a:t>任意两条电力线不会相交</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0" indent="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）静电场的电力线</a:t>
            </a:r>
            <a:r>
              <a:rPr lang="zh-CN" altLang="en-US" b="1" dirty="0">
                <a:solidFill>
                  <a:srgbClr val="C00000"/>
                </a:solidFill>
                <a:latin typeface="仿宋" panose="02010609060101010101" pitchFamily="49" charset="-122"/>
                <a:ea typeface="仿宋" panose="02010609060101010101" pitchFamily="49" charset="-122"/>
              </a:rPr>
              <a:t>不会形成闭合曲线</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D</a:t>
            </a:r>
            <a:r>
              <a:rPr lang="zh-CN" altLang="en-US" dirty="0">
                <a:latin typeface="仿宋" panose="02010609060101010101" pitchFamily="49" charset="-122"/>
                <a:ea typeface="仿宋" panose="02010609060101010101" pitchFamily="49" charset="-122"/>
              </a:rPr>
              <a:t>）若带电体中，正、负电荷一样多，则由正电荷发出的全部电力线，都将回到负电荷上去。</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E</a:t>
            </a:r>
            <a:r>
              <a:rPr lang="zh-CN" altLang="en-US" dirty="0">
                <a:latin typeface="仿宋" panose="02010609060101010101" pitchFamily="49" charset="-122"/>
                <a:ea typeface="仿宋" panose="02010609060101010101" pitchFamily="49" charset="-122"/>
              </a:rPr>
              <a:t>）电力线是假想的，电场空间并没有一根根的电力线，而且未画出电力线的地方不一定电场为</a:t>
            </a:r>
            <a:r>
              <a:rPr lang="zh-CN" altLang="en-US" dirty="0" smtClean="0">
                <a:latin typeface="仿宋" panose="02010609060101010101" pitchFamily="49" charset="-122"/>
                <a:ea typeface="仿宋" panose="02010609060101010101" pitchFamily="49" charset="-122"/>
              </a:rPr>
              <a:t>零</a:t>
            </a:r>
            <a:r>
              <a:rPr lang="zh-CN" altLang="en-US" dirty="0">
                <a:latin typeface="仿宋" panose="02010609060101010101" pitchFamily="49" charset="-122"/>
                <a:ea typeface="仿宋"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35</a:t>
            </a:fld>
            <a:endParaRPr lang="en-US" altLang="zh-CN"/>
          </a:p>
        </p:txBody>
      </p:sp>
      <p:pic>
        <p:nvPicPr>
          <p:cNvPr id="5" name="图片 4"/>
          <p:cNvPicPr>
            <a:picLocks noChangeAspect="1"/>
          </p:cNvPicPr>
          <p:nvPr/>
        </p:nvPicPr>
        <p:blipFill>
          <a:blip r:embed="rId2"/>
          <a:stretch>
            <a:fillRect/>
          </a:stretch>
        </p:blipFill>
        <p:spPr>
          <a:xfrm>
            <a:off x="752475" y="1166812"/>
            <a:ext cx="7639050" cy="4524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36</a:t>
            </a:fld>
            <a:endParaRPr lang="en-US" altLang="zh-CN"/>
          </a:p>
        </p:txBody>
      </p:sp>
      <p:sp>
        <p:nvSpPr>
          <p:cNvPr id="3" name="矩形 2"/>
          <p:cNvSpPr/>
          <p:nvPr/>
        </p:nvSpPr>
        <p:spPr>
          <a:xfrm>
            <a:off x="647564" y="656692"/>
            <a:ext cx="4288353"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四、电场强度叠加原理</a:t>
            </a:r>
          </a:p>
        </p:txBody>
      </p:sp>
      <p:sp>
        <p:nvSpPr>
          <p:cNvPr id="4" name="矩形 3"/>
          <p:cNvSpPr/>
          <p:nvPr/>
        </p:nvSpPr>
        <p:spPr>
          <a:xfrm>
            <a:off x="1367644" y="1376772"/>
            <a:ext cx="5022304" cy="523220"/>
          </a:xfrm>
          <a:prstGeom prst="rect">
            <a:avLst/>
          </a:prstGeom>
        </p:spPr>
        <p:txBody>
          <a:bodyPr wrap="square">
            <a:spAutoFit/>
          </a:bodyPr>
          <a:lstStyle/>
          <a:p>
            <a:r>
              <a:rPr lang="zh-CN" altLang="en-US" sz="2800" kern="0" dirty="0">
                <a:solidFill>
                  <a:srgbClr val="000000"/>
                </a:solidFill>
                <a:latin typeface="仿宋" panose="02010609060101010101" pitchFamily="49" charset="-122"/>
                <a:ea typeface="仿宋" panose="02010609060101010101" pitchFamily="49" charset="-122"/>
              </a:rPr>
              <a:t>实际上就是静电力的叠加原理 </a:t>
            </a:r>
            <a:endParaRPr lang="zh-CN" altLang="en-US" dirty="0"/>
          </a:p>
        </p:txBody>
      </p:sp>
      <p:sp>
        <p:nvSpPr>
          <p:cNvPr id="5" name="矩形 4"/>
          <p:cNvSpPr/>
          <p:nvPr/>
        </p:nvSpPr>
        <p:spPr>
          <a:xfrm>
            <a:off x="647564" y="2035297"/>
            <a:ext cx="8100900" cy="830997"/>
          </a:xfrm>
          <a:prstGeom prst="rect">
            <a:avLst/>
          </a:prstGeom>
        </p:spPr>
        <p:txBody>
          <a:bodyPr wrap="square">
            <a:spAutoFit/>
          </a:bodyPr>
          <a:lstStyle/>
          <a:p>
            <a:pPr algn="l"/>
            <a:r>
              <a:rPr lang="zh-CN" altLang="en-US" kern="0" dirty="0" smtClean="0">
                <a:solidFill>
                  <a:srgbClr val="000000"/>
                </a:solidFill>
                <a:latin typeface="仿宋" panose="02010609060101010101" pitchFamily="49" charset="-122"/>
                <a:ea typeface="仿宋" panose="02010609060101010101" pitchFamily="49" charset="-122"/>
              </a:rPr>
              <a:t>    也就是说，电力除与距离平方成反比，与电量成正比，沿径向，具有球对称性外，还具有线性叠加的特性。</a:t>
            </a:r>
            <a:endParaRPr lang="zh-CN" altLang="en-US" sz="2000" dirty="0"/>
          </a:p>
        </p:txBody>
      </p:sp>
      <p:graphicFrame>
        <p:nvGraphicFramePr>
          <p:cNvPr id="7" name="对象 6"/>
          <p:cNvGraphicFramePr/>
          <p:nvPr/>
        </p:nvGraphicFramePr>
        <p:xfrm>
          <a:off x="1952432" y="5380709"/>
          <a:ext cx="5491163" cy="1254125"/>
        </p:xfrm>
        <a:graphic>
          <a:graphicData uri="http://schemas.openxmlformats.org/presentationml/2006/ole">
            <mc:AlternateContent xmlns:mc="http://schemas.openxmlformats.org/markup-compatibility/2006">
              <mc:Choice xmlns:v="urn:schemas-microsoft-com:vml" Requires="v">
                <p:oleObj spid="_x0000_s16787" name="Equation" r:id="rId3" imgW="35052000" imgH="10363200" progId="Equation.DSMT4">
                  <p:embed/>
                </p:oleObj>
              </mc:Choice>
              <mc:Fallback>
                <p:oleObj name="Equation" r:id="rId3" imgW="35052000" imgH="10363200" progId="Equation.DSMT4">
                  <p:embed/>
                  <p:pic>
                    <p:nvPicPr>
                      <p:cNvPr id="0" name="图片 16702"/>
                      <p:cNvPicPr>
                        <a:picLocks noChangeArrowheads="1"/>
                      </p:cNvPicPr>
                      <p:nvPr/>
                    </p:nvPicPr>
                    <p:blipFill>
                      <a:blip r:embed="rId4"/>
                      <a:srcRect/>
                      <a:stretch>
                        <a:fillRect/>
                      </a:stretch>
                    </p:blipFill>
                    <p:spPr bwMode="auto">
                      <a:xfrm>
                        <a:off x="1952432" y="5380709"/>
                        <a:ext cx="5491163" cy="12541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819698" y="3660124"/>
                <a:ext cx="7756630" cy="1615955"/>
              </a:xfrm>
              <a:prstGeom prst="rect">
                <a:avLst/>
              </a:prstGeom>
            </p:spPr>
            <p:txBody>
              <a:bodyPr wrap="square">
                <a:spAutoFit/>
              </a:bodyPr>
              <a:lstStyle/>
              <a:p>
                <a:pPr algn="l">
                  <a:lnSpc>
                    <a:spcPct val="125000"/>
                  </a:lnSpc>
                </a:pPr>
                <a:r>
                  <a:rPr lang="zh-CN" altLang="en-US" dirty="0" smtClean="0">
                    <a:ea typeface="仿宋" panose="02010609060101010101" pitchFamily="49" charset="-122"/>
                  </a:rPr>
                  <a:t>        当</a:t>
                </a:r>
                <a:r>
                  <a:rPr lang="zh-CN" altLang="en-US" dirty="0">
                    <a:ea typeface="仿宋" panose="02010609060101010101" pitchFamily="49" charset="-122"/>
                  </a:rPr>
                  <a:t>多个点电荷</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1</m:t>
                        </m:r>
                      </m:sub>
                    </m:sSub>
                  </m:oMath>
                </a14:m>
                <a:r>
                  <a:rPr lang="en-US" altLang="zh-CN" dirty="0">
                    <a:ea typeface="仿宋" panose="02010609060101010101" pitchFamily="49" charset="-122"/>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𝑞</m:t>
                        </m:r>
                      </m:e>
                      <m:sub>
                        <m:r>
                          <a:rPr lang="en-US" altLang="zh-CN" i="1" dirty="0">
                            <a:latin typeface="Cambria Math"/>
                          </a:rPr>
                          <m:t>2</m:t>
                        </m:r>
                      </m:sub>
                    </m:sSub>
                  </m:oMath>
                </a14:m>
                <a:r>
                  <a:rPr lang="en-US" altLang="zh-CN" dirty="0">
                    <a:ea typeface="仿宋" panose="02010609060101010101" pitchFamily="49" charset="-122"/>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𝑞</m:t>
                        </m:r>
                      </m:e>
                      <m:sub>
                        <m:r>
                          <a:rPr lang="en-US" altLang="zh-CN" i="1" dirty="0">
                            <a:latin typeface="Cambria Math"/>
                          </a:rPr>
                          <m:t>𝑛</m:t>
                        </m:r>
                      </m:sub>
                    </m:sSub>
                  </m:oMath>
                </a14:m>
                <a:r>
                  <a:rPr lang="en-US" altLang="zh-CN" dirty="0">
                    <a:ea typeface="仿宋" panose="02010609060101010101" pitchFamily="49" charset="-122"/>
                  </a:rPr>
                  <a:t>,</a:t>
                </a:r>
                <a:r>
                  <a:rPr lang="zh-CN" altLang="en-US" dirty="0">
                    <a:ea typeface="仿宋" panose="02010609060101010101" pitchFamily="49" charset="-122"/>
                  </a:rPr>
                  <a:t>同时存在时，它施加于某个点电荷</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0</m:t>
                        </m:r>
                      </m:sub>
                    </m:sSub>
                  </m:oMath>
                </a14:m>
                <a:r>
                  <a:rPr lang="zh-CN" altLang="en-US" dirty="0">
                    <a:ea typeface="仿宋" panose="02010609060101010101" pitchFamily="49" charset="-122"/>
                  </a:rPr>
                  <a:t>的静电力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a:rPr>
                          <m:t>𝑓</m:t>
                        </m:r>
                      </m:e>
                    </m:acc>
                  </m:oMath>
                </a14:m>
                <a:r>
                  <a:rPr lang="zh-CN" altLang="en-US" dirty="0">
                    <a:ea typeface="仿宋" panose="02010609060101010101" pitchFamily="49" charset="-122"/>
                  </a:rPr>
                  <a:t> 等于各点电荷单独存在时，施加于该点电荷的静电力</a:t>
                </a:r>
                <a14:m>
                  <m:oMath xmlns:m="http://schemas.openxmlformats.org/officeDocument/2006/math">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𝑖</m:t>
                            </m:r>
                          </m:sub>
                        </m:sSub>
                      </m:e>
                    </m:acc>
                  </m:oMath>
                </a14:m>
                <a:r>
                  <a:rPr lang="zh-CN" altLang="en-US" dirty="0">
                    <a:ea typeface="仿宋" panose="02010609060101010101" pitchFamily="49" charset="-122"/>
                  </a:rPr>
                  <a:t>的矢量和。即为</a:t>
                </a:r>
                <a:r>
                  <a:rPr lang="en-US" altLang="zh-CN" dirty="0">
                    <a:ea typeface="仿宋" panose="02010609060101010101" pitchFamily="49" charset="-122"/>
                  </a:rPr>
                  <a:t>:</a:t>
                </a:r>
                <a:endParaRPr lang="zh-CN" altLang="en-US" dirty="0">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819698" y="3660124"/>
                <a:ext cx="7756630" cy="1615955"/>
              </a:xfrm>
              <a:prstGeom prst="rect">
                <a:avLst/>
              </a:prstGeom>
              <a:blipFill rotWithShape="0">
                <a:blip r:embed="rId5"/>
                <a:stretch>
                  <a:fillRect l="-1178" t="-1509" r="-864" b="-4151"/>
                </a:stretch>
              </a:blipFill>
            </p:spPr>
            <p:txBody>
              <a:bodyPr/>
              <a:lstStyle/>
              <a:p>
                <a:r>
                  <a:rPr lang="zh-CN" altLang="en-US">
                    <a:noFill/>
                  </a:rPr>
                  <a:t> </a:t>
                </a:r>
                <a:endParaRPr lang="zh-CN" altLang="en-US">
                  <a:noFill/>
                </a:endParaRPr>
              </a:p>
            </p:txBody>
          </p:sp>
        </mc:Fallback>
      </mc:AlternateContent>
      <p:sp>
        <p:nvSpPr>
          <p:cNvPr id="9" name="Text Box 17"/>
          <p:cNvSpPr txBox="1">
            <a:spLocks noChangeArrowheads="1"/>
          </p:cNvSpPr>
          <p:nvPr/>
        </p:nvSpPr>
        <p:spPr bwMode="auto">
          <a:xfrm>
            <a:off x="819698" y="3023372"/>
            <a:ext cx="2873375" cy="519113"/>
          </a:xfrm>
          <a:prstGeom prst="rect">
            <a:avLst/>
          </a:prstGeom>
          <a:noFill/>
          <a:ln w="12700" cap="sq">
            <a:noFill/>
            <a:miter lim="800000"/>
            <a:headEnd type="none" w="sm" len="sm"/>
            <a:tailEnd type="none" w="sm" len="sm"/>
          </a:ln>
        </p:spPr>
        <p:txBody>
          <a:bodyPr wrap="none">
            <a:spAutoFit/>
          </a:bodyPr>
          <a:lstStyle/>
          <a:p>
            <a:pPr>
              <a:spcBef>
                <a:spcPct val="0"/>
              </a:spcBef>
            </a:pPr>
            <a:r>
              <a:rPr lang="en-US" altLang="zh-CN" sz="2800" dirty="0">
                <a:solidFill>
                  <a:srgbClr val="0000FF"/>
                </a:solidFill>
                <a:latin typeface="仿宋" panose="02010609060101010101" pitchFamily="49" charset="-122"/>
                <a:ea typeface="仿宋" panose="02010609060101010101" pitchFamily="49" charset="-122"/>
              </a:rPr>
              <a:t>1</a:t>
            </a:r>
            <a:r>
              <a:rPr lang="zh-CN" altLang="en-US" sz="2800" dirty="0">
                <a:solidFill>
                  <a:srgbClr val="0000FF"/>
                </a:solidFill>
                <a:latin typeface="仿宋" panose="02010609060101010101" pitchFamily="49" charset="-122"/>
                <a:ea typeface="仿宋" panose="02010609060101010101" pitchFamily="49" charset="-122"/>
              </a:rPr>
              <a:t>、电荷离散分布</a:t>
            </a:r>
            <a:endParaRPr lang="zh-CN" altLang="en-US" sz="2800" dirty="0">
              <a:solidFill>
                <a:schemeClr val="tx1"/>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37</a:t>
            </a:fld>
            <a:endParaRPr lang="en-US" altLang="zh-CN"/>
          </a:p>
        </p:txBody>
      </p:sp>
      <p:grpSp>
        <p:nvGrpSpPr>
          <p:cNvPr id="5" name="Group 25"/>
          <p:cNvGrpSpPr/>
          <p:nvPr/>
        </p:nvGrpSpPr>
        <p:grpSpPr bwMode="auto">
          <a:xfrm>
            <a:off x="6876256" y="1448780"/>
            <a:ext cx="1676400" cy="1219200"/>
            <a:chOff x="4368" y="1104"/>
            <a:chExt cx="1056" cy="768"/>
          </a:xfrm>
        </p:grpSpPr>
        <p:sp>
          <p:nvSpPr>
            <p:cNvPr id="6" name="Freeform 26"/>
            <p:cNvSpPr/>
            <p:nvPr/>
          </p:nvSpPr>
          <p:spPr bwMode="auto">
            <a:xfrm>
              <a:off x="4368" y="1104"/>
              <a:ext cx="1056" cy="768"/>
            </a:xfrm>
            <a:custGeom>
              <a:avLst/>
              <a:gdLst>
                <a:gd name="T0" fmla="*/ 193 w 406"/>
                <a:gd name="T1" fmla="*/ 60 h 336"/>
                <a:gd name="T2" fmla="*/ 306 w 406"/>
                <a:gd name="T3" fmla="*/ 23 h 336"/>
                <a:gd name="T4" fmla="*/ 406 w 406"/>
                <a:gd name="T5" fmla="*/ 173 h 336"/>
                <a:gd name="T6" fmla="*/ 393 w 406"/>
                <a:gd name="T7" fmla="*/ 260 h 336"/>
                <a:gd name="T8" fmla="*/ 243 w 406"/>
                <a:gd name="T9" fmla="*/ 335 h 336"/>
                <a:gd name="T10" fmla="*/ 156 w 406"/>
                <a:gd name="T11" fmla="*/ 323 h 336"/>
                <a:gd name="T12" fmla="*/ 143 w 406"/>
                <a:gd name="T13" fmla="*/ 285 h 336"/>
                <a:gd name="T14" fmla="*/ 56 w 406"/>
                <a:gd name="T15" fmla="*/ 198 h 336"/>
                <a:gd name="T16" fmla="*/ 93 w 406"/>
                <a:gd name="T17" fmla="*/ 48 h 336"/>
                <a:gd name="T18" fmla="*/ 193 w 406"/>
                <a:gd name="T19" fmla="*/ 60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6"/>
                <a:gd name="T31" fmla="*/ 0 h 336"/>
                <a:gd name="T32" fmla="*/ 406 w 406"/>
                <a:gd name="T33" fmla="*/ 336 h 3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6" h="336">
                  <a:moveTo>
                    <a:pt x="193" y="60"/>
                  </a:moveTo>
                  <a:cubicBezTo>
                    <a:pt x="279" y="3"/>
                    <a:pt x="240" y="0"/>
                    <a:pt x="306" y="23"/>
                  </a:cubicBezTo>
                  <a:cubicBezTo>
                    <a:pt x="351" y="68"/>
                    <a:pt x="386" y="113"/>
                    <a:pt x="406" y="173"/>
                  </a:cubicBezTo>
                  <a:cubicBezTo>
                    <a:pt x="402" y="202"/>
                    <a:pt x="406" y="234"/>
                    <a:pt x="393" y="260"/>
                  </a:cubicBezTo>
                  <a:cubicBezTo>
                    <a:pt x="371" y="304"/>
                    <a:pt x="286" y="325"/>
                    <a:pt x="243" y="335"/>
                  </a:cubicBezTo>
                  <a:cubicBezTo>
                    <a:pt x="214" y="331"/>
                    <a:pt x="182" y="336"/>
                    <a:pt x="156" y="323"/>
                  </a:cubicBezTo>
                  <a:cubicBezTo>
                    <a:pt x="144" y="317"/>
                    <a:pt x="151" y="295"/>
                    <a:pt x="143" y="285"/>
                  </a:cubicBezTo>
                  <a:cubicBezTo>
                    <a:pt x="117" y="253"/>
                    <a:pt x="85" y="227"/>
                    <a:pt x="56" y="198"/>
                  </a:cubicBezTo>
                  <a:cubicBezTo>
                    <a:pt x="33" y="108"/>
                    <a:pt x="0" y="78"/>
                    <a:pt x="93" y="48"/>
                  </a:cubicBezTo>
                  <a:cubicBezTo>
                    <a:pt x="135" y="61"/>
                    <a:pt x="152" y="81"/>
                    <a:pt x="193" y="60"/>
                  </a:cubicBezTo>
                  <a:close/>
                </a:path>
              </a:pathLst>
            </a:custGeom>
            <a:noFill/>
            <a:ln w="38100" cap="rnd" cmpd="sng">
              <a:solidFill>
                <a:schemeClr val="tx1"/>
              </a:solidFill>
              <a:prstDash val="sysDot"/>
              <a:round/>
              <a:headEnd type="none" w="sm" len="sm"/>
              <a:tailEnd type="none" w="sm" len="sm"/>
            </a:ln>
          </p:spPr>
          <p:txBody>
            <a:bodyPr wrap="none" anchor="ctr"/>
            <a:lstStyle/>
            <a:p>
              <a:endParaRPr lang="zh-CN" altLang="en-US"/>
            </a:p>
          </p:txBody>
        </p:sp>
        <p:sp>
          <p:nvSpPr>
            <p:cNvPr id="7" name="Oval 27"/>
            <p:cNvSpPr>
              <a:spLocks noChangeArrowheads="1"/>
            </p:cNvSpPr>
            <p:nvPr/>
          </p:nvSpPr>
          <p:spPr bwMode="auto">
            <a:xfrm>
              <a:off x="4608" y="1392"/>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8" name="Oval 28"/>
            <p:cNvSpPr>
              <a:spLocks noChangeArrowheads="1"/>
            </p:cNvSpPr>
            <p:nvPr/>
          </p:nvSpPr>
          <p:spPr bwMode="auto">
            <a:xfrm>
              <a:off x="4896" y="1344"/>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9" name="Oval 29"/>
            <p:cNvSpPr>
              <a:spLocks noChangeArrowheads="1"/>
            </p:cNvSpPr>
            <p:nvPr/>
          </p:nvSpPr>
          <p:spPr bwMode="auto">
            <a:xfrm>
              <a:off x="5232" y="1440"/>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10" name="Oval 30"/>
            <p:cNvSpPr>
              <a:spLocks noChangeArrowheads="1"/>
            </p:cNvSpPr>
            <p:nvPr/>
          </p:nvSpPr>
          <p:spPr bwMode="auto">
            <a:xfrm>
              <a:off x="4848" y="1536"/>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11" name="Oval 31"/>
            <p:cNvSpPr>
              <a:spLocks noChangeArrowheads="1"/>
            </p:cNvSpPr>
            <p:nvPr/>
          </p:nvSpPr>
          <p:spPr bwMode="auto">
            <a:xfrm>
              <a:off x="5040" y="1632"/>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grpSp>
      <p:graphicFrame>
        <p:nvGraphicFramePr>
          <p:cNvPr id="12" name="Object 32"/>
          <p:cNvGraphicFramePr>
            <a:graphicFrameLocks noChangeAspect="1"/>
          </p:cNvGraphicFramePr>
          <p:nvPr/>
        </p:nvGraphicFramePr>
        <p:xfrm>
          <a:off x="7655719" y="1296380"/>
          <a:ext cx="596900" cy="723900"/>
        </p:xfrm>
        <a:graphic>
          <a:graphicData uri="http://schemas.openxmlformats.org/presentationml/2006/ole">
            <mc:AlternateContent xmlns:mc="http://schemas.openxmlformats.org/markup-compatibility/2006">
              <mc:Choice xmlns:v="urn:schemas-microsoft-com:vml" Requires="v">
                <p:oleObj spid="_x0000_s55217" name="Equation" r:id="rId3" imgW="190500" imgH="228600" progId="Equation.3">
                  <p:embed/>
                </p:oleObj>
              </mc:Choice>
              <mc:Fallback>
                <p:oleObj name="Equation" r:id="rId3" imgW="190500" imgH="228600" progId="Equation.3">
                  <p:embed/>
                  <p:pic>
                    <p:nvPicPr>
                      <p:cNvPr id="0" name="图片 548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719" y="1296380"/>
                        <a:ext cx="5969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3"/>
          <p:cNvGraphicFramePr>
            <a:graphicFrameLocks noChangeAspect="1"/>
          </p:cNvGraphicFramePr>
          <p:nvPr/>
        </p:nvGraphicFramePr>
        <p:xfrm>
          <a:off x="5825331" y="2072668"/>
          <a:ext cx="531813" cy="657225"/>
        </p:xfrm>
        <a:graphic>
          <a:graphicData uri="http://schemas.openxmlformats.org/presentationml/2006/ole">
            <mc:AlternateContent xmlns:mc="http://schemas.openxmlformats.org/markup-compatibility/2006">
              <mc:Choice xmlns:v="urn:schemas-microsoft-com:vml" Requires="v">
                <p:oleObj spid="_x0000_s55218" name="Equation" r:id="rId5" imgW="165100" imgH="203200" progId="Equation.3">
                  <p:embed/>
                </p:oleObj>
              </mc:Choice>
              <mc:Fallback>
                <p:oleObj name="Equation" r:id="rId5" imgW="165100" imgH="203200" progId="Equation.3">
                  <p:embed/>
                  <p:pic>
                    <p:nvPicPr>
                      <p:cNvPr id="0" name="图片 548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5331" y="2072668"/>
                        <a:ext cx="531813"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Oval 34"/>
          <p:cNvSpPr>
            <a:spLocks noChangeArrowheads="1"/>
          </p:cNvSpPr>
          <p:nvPr/>
        </p:nvSpPr>
        <p:spPr bwMode="auto">
          <a:xfrm>
            <a:off x="6342856" y="2591780"/>
            <a:ext cx="76200" cy="76200"/>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grpSp>
        <p:nvGrpSpPr>
          <p:cNvPr id="15" name="Group 35"/>
          <p:cNvGrpSpPr/>
          <p:nvPr/>
        </p:nvGrpSpPr>
        <p:grpSpPr bwMode="auto">
          <a:xfrm>
            <a:off x="6419056" y="1905980"/>
            <a:ext cx="1219200" cy="1143000"/>
            <a:chOff x="4176" y="1392"/>
            <a:chExt cx="768" cy="720"/>
          </a:xfrm>
        </p:grpSpPr>
        <p:sp>
          <p:nvSpPr>
            <p:cNvPr id="16" name="Line 36"/>
            <p:cNvSpPr>
              <a:spLocks noChangeShapeType="1"/>
            </p:cNvSpPr>
            <p:nvPr/>
          </p:nvSpPr>
          <p:spPr bwMode="auto">
            <a:xfrm flipH="1">
              <a:off x="4176" y="1392"/>
              <a:ext cx="768" cy="432"/>
            </a:xfrm>
            <a:prstGeom prst="line">
              <a:avLst/>
            </a:prstGeom>
            <a:noFill/>
            <a:ln w="38100">
              <a:solidFill>
                <a:schemeClr val="tx1"/>
              </a:solidFill>
              <a:round/>
              <a:headEnd type="none" w="sm" len="sm"/>
              <a:tailEnd type="triangle" w="med" len="med"/>
            </a:ln>
          </p:spPr>
          <p:txBody>
            <a:bodyPr wrap="none" anchor="ctr"/>
            <a:lstStyle/>
            <a:p>
              <a:endParaRPr lang="zh-CN" altLang="en-US"/>
            </a:p>
          </p:txBody>
        </p:sp>
        <p:graphicFrame>
          <p:nvGraphicFramePr>
            <p:cNvPr id="17" name="Object 37"/>
            <p:cNvGraphicFramePr>
              <a:graphicFrameLocks noChangeAspect="1"/>
            </p:cNvGraphicFramePr>
            <p:nvPr/>
          </p:nvGraphicFramePr>
          <p:xfrm>
            <a:off x="4416" y="1632"/>
            <a:ext cx="263" cy="480"/>
          </p:xfrm>
          <a:graphic>
            <a:graphicData uri="http://schemas.openxmlformats.org/presentationml/2006/ole">
              <mc:AlternateContent xmlns:mc="http://schemas.openxmlformats.org/markup-compatibility/2006">
                <mc:Choice xmlns:v="urn:schemas-microsoft-com:vml" Requires="v">
                  <p:oleObj spid="_x0000_s55219" name="公式" r:id="rId7" imgW="127000" imgH="228600" progId="Equation.3">
                    <p:embed/>
                  </p:oleObj>
                </mc:Choice>
                <mc:Fallback>
                  <p:oleObj name="公式" r:id="rId7" imgW="127000" imgH="228600" progId="Equation.3">
                    <p:embed/>
                    <p:pic>
                      <p:nvPicPr>
                        <p:cNvPr id="0" name="图片 548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1632"/>
                          <a:ext cx="263"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 Box 20"/>
          <p:cNvSpPr txBox="1">
            <a:spLocks noChangeArrowheads="1"/>
          </p:cNvSpPr>
          <p:nvPr/>
        </p:nvSpPr>
        <p:spPr bwMode="auto">
          <a:xfrm>
            <a:off x="899592" y="846187"/>
            <a:ext cx="2507716" cy="556179"/>
          </a:xfrm>
          <a:prstGeom prst="rect">
            <a:avLst/>
          </a:prstGeom>
          <a:noFill/>
          <a:ln w="38100">
            <a:noFill/>
            <a:miter lim="800000"/>
          </a:ln>
        </p:spPr>
        <p:txBody>
          <a:bodyPr wrap="none" lIns="90000" tIns="46800" rIns="90000" bIns="46800">
            <a:spAutoFit/>
          </a:bodyPr>
          <a:lstStyle/>
          <a:p>
            <a:pPr algn="l">
              <a:lnSpc>
                <a:spcPct val="125000"/>
              </a:lnSpc>
            </a:pPr>
            <a:r>
              <a:rPr lang="en-US" altLang="zh-CN" dirty="0">
                <a:ea typeface="仿宋" panose="02010609060101010101" pitchFamily="49" charset="-122"/>
              </a:rPr>
              <a:t>P</a:t>
            </a:r>
            <a:r>
              <a:rPr lang="zh-CN" altLang="en-US" dirty="0">
                <a:ea typeface="仿宋" panose="02010609060101010101" pitchFamily="49" charset="-122"/>
              </a:rPr>
              <a:t>点的</a:t>
            </a:r>
            <a:r>
              <a:rPr lang="zh-CN" altLang="en-US" dirty="0" smtClean="0">
                <a:ea typeface="仿宋" panose="02010609060101010101" pitchFamily="49" charset="-122"/>
              </a:rPr>
              <a:t>电场强度：</a:t>
            </a:r>
            <a:endParaRPr lang="zh-CN" altLang="en-US" dirty="0">
              <a:ea typeface="仿宋" panose="02010609060101010101" pitchFamily="49" charset="-122"/>
            </a:endParaRPr>
          </a:p>
        </p:txBody>
      </p:sp>
      <p:graphicFrame>
        <p:nvGraphicFramePr>
          <p:cNvPr id="20" name="Object 22"/>
          <p:cNvGraphicFramePr>
            <a:graphicFrameLocks noChangeAspect="1"/>
          </p:cNvGraphicFramePr>
          <p:nvPr>
            <p:extLst>
              <p:ext uri="{D42A27DB-BD31-4B8C-83A1-F6EECF244321}">
                <p14:modId xmlns:p14="http://schemas.microsoft.com/office/powerpoint/2010/main" val="3128023638"/>
              </p:ext>
            </p:extLst>
          </p:nvPr>
        </p:nvGraphicFramePr>
        <p:xfrm>
          <a:off x="1652868" y="1748677"/>
          <a:ext cx="3112856" cy="981216"/>
        </p:xfrm>
        <a:graphic>
          <a:graphicData uri="http://schemas.openxmlformats.org/presentationml/2006/ole">
            <mc:AlternateContent xmlns:mc="http://schemas.openxmlformats.org/markup-compatibility/2006">
              <mc:Choice xmlns:v="urn:schemas-microsoft-com:vml" Requires="v">
                <p:oleObj spid="_x0000_s55220" name="Equation" r:id="rId9" imgW="1473120" imgH="469800" progId="Equation.DSMT4">
                  <p:embed/>
                </p:oleObj>
              </mc:Choice>
              <mc:Fallback>
                <p:oleObj name="Equation" r:id="rId9" imgW="1473120" imgH="469800" progId="Equation.DSMT4">
                  <p:embed/>
                  <p:pic>
                    <p:nvPicPr>
                      <p:cNvPr id="0" name="图片 54807"/>
                      <p:cNvPicPr>
                        <a:picLocks noChangeAspect="1" noChangeArrowheads="1"/>
                      </p:cNvPicPr>
                      <p:nvPr/>
                    </p:nvPicPr>
                    <p:blipFill>
                      <a:blip r:embed="rId10"/>
                      <a:srcRect/>
                      <a:stretch>
                        <a:fillRect/>
                      </a:stretch>
                    </p:blipFill>
                    <p:spPr bwMode="auto">
                      <a:xfrm>
                        <a:off x="1652868" y="1748677"/>
                        <a:ext cx="3112856" cy="981216"/>
                      </a:xfrm>
                      <a:prstGeom prst="rect">
                        <a:avLst/>
                      </a:prstGeom>
                      <a:noFill/>
                      <a:ln>
                        <a:noFill/>
                      </a:ln>
                      <a:effectLst/>
                      <a:extLst/>
                    </p:spPr>
                  </p:pic>
                </p:oleObj>
              </mc:Fallback>
            </mc:AlternateContent>
          </a:graphicData>
        </a:graphic>
      </p:graphicFrame>
      <p:graphicFrame>
        <p:nvGraphicFramePr>
          <p:cNvPr id="21" name="Object 23"/>
          <p:cNvGraphicFramePr>
            <a:graphicFrameLocks noChangeAspect="1"/>
          </p:cNvGraphicFramePr>
          <p:nvPr/>
        </p:nvGraphicFramePr>
        <p:xfrm>
          <a:off x="1631950" y="3144105"/>
          <a:ext cx="1530350" cy="596900"/>
        </p:xfrm>
        <a:graphic>
          <a:graphicData uri="http://schemas.openxmlformats.org/presentationml/2006/ole">
            <mc:AlternateContent xmlns:mc="http://schemas.openxmlformats.org/markup-compatibility/2006">
              <mc:Choice xmlns:v="urn:schemas-microsoft-com:vml" Requires="v">
                <p:oleObj spid="_x0000_s55221" name="公式" r:id="rId11" imgW="647700" imgH="254000" progId="Equation.3">
                  <p:embed/>
                </p:oleObj>
              </mc:Choice>
              <mc:Fallback>
                <p:oleObj name="公式" r:id="rId11" imgW="647700" imgH="254000" progId="Equation.3">
                  <p:embed/>
                  <p:pic>
                    <p:nvPicPr>
                      <p:cNvPr id="0" name="图片 548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1950" y="3144105"/>
                        <a:ext cx="1530350" cy="596900"/>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矩形 22"/>
          <p:cNvSpPr/>
          <p:nvPr/>
        </p:nvSpPr>
        <p:spPr>
          <a:xfrm>
            <a:off x="914400" y="3973194"/>
            <a:ext cx="7638256" cy="1015663"/>
          </a:xfrm>
          <a:prstGeom prst="rect">
            <a:avLst/>
          </a:prstGeom>
        </p:spPr>
        <p:txBody>
          <a:bodyPr wrap="square">
            <a:spAutoFit/>
          </a:bodyPr>
          <a:lstStyle/>
          <a:p>
            <a:pPr marL="0" marR="0" lvl="0" indent="0" algn="l" defTabSz="914400" eaLnBrk="1" latinLnBrk="0" hangingPunct="1">
              <a:lnSpc>
                <a:spcPct val="125000"/>
              </a:lnSpc>
              <a:buClrTx/>
              <a:buSzTx/>
              <a:buFontTx/>
              <a:buNone/>
              <a:defRPr/>
            </a:pPr>
            <a:r>
              <a:rPr lang="zh-CN" altLang="en-US" dirty="0">
                <a:solidFill>
                  <a:srgbClr val="C00000"/>
                </a:solidFill>
                <a:ea typeface="仿宋" panose="02010609060101010101" pitchFamily="49" charset="-122"/>
              </a:rPr>
              <a:t>点电荷系电场中某点的场强等于各个点电荷单独存在时在该点的场强的矢量和。</a:t>
            </a:r>
            <a:r>
              <a:rPr lang="zh-CN" altLang="en-US" dirty="0">
                <a:ea typeface="仿宋" panose="02010609060101010101" pitchFamily="49" charset="-122"/>
              </a:rPr>
              <a:t>这就是电场强度的叠加原理。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38</a:t>
            </a:fld>
            <a:endParaRPr lang="en-US" altLang="zh-CN"/>
          </a:p>
        </p:txBody>
      </p:sp>
      <p:sp>
        <p:nvSpPr>
          <p:cNvPr id="3" name="Text Box 2"/>
          <p:cNvSpPr txBox="1">
            <a:spLocks noChangeArrowheads="1"/>
          </p:cNvSpPr>
          <p:nvPr/>
        </p:nvSpPr>
        <p:spPr bwMode="auto">
          <a:xfrm>
            <a:off x="789279" y="800708"/>
            <a:ext cx="2874803" cy="525401"/>
          </a:xfrm>
          <a:prstGeom prst="rect">
            <a:avLst/>
          </a:prstGeom>
          <a:noFill/>
          <a:ln w="38100">
            <a:noFill/>
            <a:miter lim="800000"/>
          </a:ln>
        </p:spPr>
        <p:txBody>
          <a:bodyPr wrap="none" lIns="90000" tIns="46800" rIns="90000" bIns="46800">
            <a:spAutoFit/>
          </a:bodyPr>
          <a:lstStyle/>
          <a:p>
            <a:r>
              <a:rPr lang="en-US" altLang="zh-CN" sz="2800" dirty="0">
                <a:solidFill>
                  <a:srgbClr val="0000FF"/>
                </a:solidFill>
                <a:latin typeface="仿宋" panose="02010609060101010101" pitchFamily="49" charset="-122"/>
                <a:ea typeface="仿宋" panose="02010609060101010101" pitchFamily="49" charset="-122"/>
              </a:rPr>
              <a:t>2</a:t>
            </a:r>
            <a:r>
              <a:rPr lang="zh-CN" altLang="en-US" sz="2800" dirty="0">
                <a:solidFill>
                  <a:srgbClr val="0000FF"/>
                </a:solidFill>
                <a:latin typeface="仿宋" panose="02010609060101010101" pitchFamily="49" charset="-122"/>
                <a:ea typeface="仿宋" panose="02010609060101010101" pitchFamily="49" charset="-122"/>
              </a:rPr>
              <a:t>、电荷连续分布</a:t>
            </a:r>
          </a:p>
        </p:txBody>
      </p:sp>
      <p:sp>
        <p:nvSpPr>
          <p:cNvPr id="4" name="Text Box 3"/>
          <p:cNvSpPr txBox="1">
            <a:spLocks noChangeArrowheads="1"/>
          </p:cNvSpPr>
          <p:nvPr/>
        </p:nvSpPr>
        <p:spPr bwMode="auto">
          <a:xfrm>
            <a:off x="1223628" y="1580346"/>
            <a:ext cx="4182853" cy="463846"/>
          </a:xfrm>
          <a:prstGeom prst="rect">
            <a:avLst/>
          </a:prstGeom>
          <a:noFill/>
          <a:ln w="38100">
            <a:noFill/>
            <a:miter lim="800000"/>
          </a:ln>
        </p:spPr>
        <p:txBody>
          <a:bodyPr wrap="none" lIns="90000" tIns="46800" rIns="90000" bIns="46800">
            <a:spAutoFit/>
          </a:bodyPr>
          <a:lstStyle/>
          <a:p>
            <a:r>
              <a:rPr lang="zh-CN" altLang="en-US" dirty="0">
                <a:ea typeface="仿宋" panose="02010609060101010101" pitchFamily="49" charset="-122"/>
              </a:rPr>
              <a:t>将带电区域分成许多电荷元</a:t>
            </a:r>
            <a:r>
              <a:rPr lang="en-US" altLang="zh-CN" dirty="0" err="1">
                <a:ea typeface="仿宋" panose="02010609060101010101" pitchFamily="49" charset="-122"/>
              </a:rPr>
              <a:t>dq</a:t>
            </a:r>
            <a:endParaRPr lang="en-US" altLang="zh-CN" dirty="0">
              <a:ea typeface="仿宋" panose="02010609060101010101" pitchFamily="49" charset="-122"/>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985283878"/>
              </p:ext>
            </p:extLst>
          </p:nvPr>
        </p:nvGraphicFramePr>
        <p:xfrm>
          <a:off x="1727684" y="2302655"/>
          <a:ext cx="2160240" cy="921268"/>
        </p:xfrm>
        <a:graphic>
          <a:graphicData uri="http://schemas.openxmlformats.org/presentationml/2006/ole">
            <mc:AlternateContent xmlns:mc="http://schemas.openxmlformats.org/markup-compatibility/2006">
              <mc:Choice xmlns:v="urn:schemas-microsoft-com:vml" Requires="v">
                <p:oleObj spid="_x0000_s95363" name="Equation" r:id="rId3" imgW="1028520" imgH="431640" progId="Equation.DSMT4">
                  <p:embed/>
                </p:oleObj>
              </mc:Choice>
              <mc:Fallback>
                <p:oleObj name="Equation" r:id="rId3" imgW="1028520" imgH="431640" progId="Equation.DSMT4">
                  <p:embed/>
                  <p:pic>
                    <p:nvPicPr>
                      <p:cNvPr id="0" name="图片 19338"/>
                      <p:cNvPicPr>
                        <a:picLocks noChangeAspect="1" noChangeArrowheads="1"/>
                      </p:cNvPicPr>
                      <p:nvPr/>
                    </p:nvPicPr>
                    <p:blipFill>
                      <a:blip r:embed="rId4"/>
                      <a:srcRect/>
                      <a:stretch>
                        <a:fillRect/>
                      </a:stretch>
                    </p:blipFill>
                    <p:spPr bwMode="auto">
                      <a:xfrm>
                        <a:off x="1727684" y="2302655"/>
                        <a:ext cx="2160240" cy="921268"/>
                      </a:xfrm>
                      <a:prstGeom prst="rect">
                        <a:avLst/>
                      </a:prstGeom>
                      <a:noFill/>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760780969"/>
              </p:ext>
            </p:extLst>
          </p:nvPr>
        </p:nvGraphicFramePr>
        <p:xfrm>
          <a:off x="5184068" y="2323846"/>
          <a:ext cx="2828813" cy="900077"/>
        </p:xfrm>
        <a:graphic>
          <a:graphicData uri="http://schemas.openxmlformats.org/presentationml/2006/ole">
            <mc:AlternateContent xmlns:mc="http://schemas.openxmlformats.org/markup-compatibility/2006">
              <mc:Choice xmlns:v="urn:schemas-microsoft-com:vml" Requires="v">
                <p:oleObj spid="_x0000_s95364" name="Equation" r:id="rId5" imgW="1473120" imgH="431640" progId="Equation.DSMT4">
                  <p:embed/>
                </p:oleObj>
              </mc:Choice>
              <mc:Fallback>
                <p:oleObj name="Equation" r:id="rId5" imgW="1473120" imgH="431640" progId="Equation.DSMT4">
                  <p:embed/>
                  <p:pic>
                    <p:nvPicPr>
                      <p:cNvPr id="0" name="图片 19339"/>
                      <p:cNvPicPr>
                        <a:picLocks noChangeAspect="1" noChangeArrowheads="1"/>
                      </p:cNvPicPr>
                      <p:nvPr/>
                    </p:nvPicPr>
                    <p:blipFill>
                      <a:blip r:embed="rId6"/>
                      <a:srcRect/>
                      <a:stretch>
                        <a:fillRect/>
                      </a:stretch>
                    </p:blipFill>
                    <p:spPr bwMode="auto">
                      <a:xfrm>
                        <a:off x="5184068" y="2323846"/>
                        <a:ext cx="2828813" cy="900077"/>
                      </a:xfrm>
                      <a:prstGeom prst="rect">
                        <a:avLst/>
                      </a:prstGeom>
                      <a:noFill/>
                      <a:extLst/>
                    </p:spPr>
                  </p:pic>
                </p:oleObj>
              </mc:Fallback>
            </mc:AlternateContent>
          </a:graphicData>
        </a:graphic>
      </p:graphicFrame>
      <p:graphicFrame>
        <p:nvGraphicFramePr>
          <p:cNvPr id="8" name="对象 7"/>
          <p:cNvGraphicFramePr>
            <a:graphicFrameLocks noChangeAspect="1"/>
          </p:cNvGraphicFramePr>
          <p:nvPr/>
        </p:nvGraphicFramePr>
        <p:xfrm>
          <a:off x="1835696" y="3478813"/>
          <a:ext cx="1591994" cy="1724660"/>
        </p:xfrm>
        <a:graphic>
          <a:graphicData uri="http://schemas.openxmlformats.org/presentationml/2006/ole">
            <mc:AlternateContent xmlns:mc="http://schemas.openxmlformats.org/markup-compatibility/2006">
              <mc:Choice xmlns:v="urn:schemas-microsoft-com:vml" Requires="v">
                <p:oleObj spid="_x0000_s95365" name="Equation" r:id="rId7" imgW="14630400" imgH="15849600" progId="Equation.DSMT4">
                  <p:embed/>
                </p:oleObj>
              </mc:Choice>
              <mc:Fallback>
                <p:oleObj name="Equation" r:id="rId7" imgW="14630400" imgH="15849600" progId="Equation.DSMT4">
                  <p:embed/>
                  <p:pic>
                    <p:nvPicPr>
                      <p:cNvPr id="0" name="图片 19340"/>
                      <p:cNvPicPr/>
                      <p:nvPr/>
                    </p:nvPicPr>
                    <p:blipFill>
                      <a:blip r:embed="rId8"/>
                      <a:stretch>
                        <a:fillRect/>
                      </a:stretch>
                    </p:blipFill>
                    <p:spPr>
                      <a:xfrm>
                        <a:off x="1835696" y="3478813"/>
                        <a:ext cx="1591994" cy="1724660"/>
                      </a:xfrm>
                      <a:prstGeom prst="rect">
                        <a:avLst/>
                      </a:prstGeom>
                    </p:spPr>
                  </p:pic>
                </p:oleObj>
              </mc:Fallback>
            </mc:AlternateContent>
          </a:graphicData>
        </a:graphic>
      </p:graphicFrame>
      <p:sp>
        <p:nvSpPr>
          <p:cNvPr id="9" name="矩形 8"/>
          <p:cNvSpPr/>
          <p:nvPr/>
        </p:nvSpPr>
        <p:spPr>
          <a:xfrm>
            <a:off x="4298485" y="3431223"/>
            <a:ext cx="1107996" cy="1684244"/>
          </a:xfrm>
          <a:prstGeom prst="rect">
            <a:avLst/>
          </a:prstGeom>
        </p:spPr>
        <p:txBody>
          <a:bodyPr wrap="none">
            <a:spAutoFit/>
          </a:bodyPr>
          <a:lstStyle/>
          <a:p>
            <a:pPr>
              <a:lnSpc>
                <a:spcPct val="150000"/>
              </a:lnSpc>
            </a:pPr>
            <a:r>
              <a:rPr lang="zh-CN" altLang="en-US" dirty="0" smtClean="0">
                <a:ea typeface="仿宋" panose="02010609060101010101" pitchFamily="49" charset="-122"/>
              </a:rPr>
              <a:t>体分布</a:t>
            </a:r>
            <a:endParaRPr lang="en-US" altLang="zh-CN" dirty="0" smtClean="0">
              <a:ea typeface="仿宋" panose="02010609060101010101" pitchFamily="49" charset="-122"/>
            </a:endParaRPr>
          </a:p>
          <a:p>
            <a:pPr>
              <a:lnSpc>
                <a:spcPct val="150000"/>
              </a:lnSpc>
            </a:pPr>
            <a:r>
              <a:rPr lang="zh-CN" altLang="en-US" dirty="0" smtClean="0">
                <a:ea typeface="仿宋" panose="02010609060101010101" pitchFamily="49" charset="-122"/>
              </a:rPr>
              <a:t>面分布</a:t>
            </a:r>
            <a:endParaRPr lang="en-US" altLang="zh-CN" dirty="0" smtClean="0">
              <a:ea typeface="仿宋" panose="02010609060101010101" pitchFamily="49" charset="-122"/>
            </a:endParaRPr>
          </a:p>
          <a:p>
            <a:pPr>
              <a:lnSpc>
                <a:spcPct val="150000"/>
              </a:lnSpc>
            </a:pPr>
            <a:r>
              <a:rPr lang="zh-CN" altLang="en-US" dirty="0" smtClean="0">
                <a:ea typeface="仿宋" panose="02010609060101010101" pitchFamily="49" charset="-122"/>
              </a:rPr>
              <a:t>线分布</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39</a:t>
            </a:fld>
            <a:endParaRPr lang="en-US" altLang="zh-CN"/>
          </a:p>
        </p:txBody>
      </p:sp>
      <p:graphicFrame>
        <p:nvGraphicFramePr>
          <p:cNvPr id="25" name="Object 5"/>
          <p:cNvGraphicFramePr>
            <a:graphicFrameLocks noChangeAspect="1"/>
          </p:cNvGraphicFramePr>
          <p:nvPr>
            <p:extLst>
              <p:ext uri="{D42A27DB-BD31-4B8C-83A1-F6EECF244321}">
                <p14:modId xmlns:p14="http://schemas.microsoft.com/office/powerpoint/2010/main" val="1258677616"/>
              </p:ext>
            </p:extLst>
          </p:nvPr>
        </p:nvGraphicFramePr>
        <p:xfrm>
          <a:off x="1238944" y="1129863"/>
          <a:ext cx="2968816" cy="1089835"/>
        </p:xfrm>
        <a:graphic>
          <a:graphicData uri="http://schemas.openxmlformats.org/presentationml/2006/ole">
            <mc:AlternateContent xmlns:mc="http://schemas.openxmlformats.org/markup-compatibility/2006">
              <mc:Choice xmlns:v="urn:schemas-microsoft-com:vml" Requires="v">
                <p:oleObj spid="_x0000_s90794" name="Equation" r:id="rId3" imgW="1193760" imgH="444240" progId="Equation.DSMT4">
                  <p:embed/>
                </p:oleObj>
              </mc:Choice>
              <mc:Fallback>
                <p:oleObj name="Equation" r:id="rId3" imgW="1193760" imgH="444240" progId="Equation.DSMT4">
                  <p:embed/>
                  <p:pic>
                    <p:nvPicPr>
                      <p:cNvPr id="0" name="图片 64381"/>
                      <p:cNvPicPr>
                        <a:picLocks noChangeAspect="1" noChangeArrowheads="1"/>
                      </p:cNvPicPr>
                      <p:nvPr/>
                    </p:nvPicPr>
                    <p:blipFill>
                      <a:blip r:embed="rId4"/>
                      <a:srcRect/>
                      <a:stretch>
                        <a:fillRect/>
                      </a:stretch>
                    </p:blipFill>
                    <p:spPr bwMode="auto">
                      <a:xfrm>
                        <a:off x="1238944" y="1129863"/>
                        <a:ext cx="2968816" cy="1089835"/>
                      </a:xfrm>
                      <a:prstGeom prst="rect">
                        <a:avLst/>
                      </a:prstGeom>
                      <a:gradFill rotWithShape="0">
                        <a:gsLst>
                          <a:gs pos="0">
                            <a:srgbClr val="D2EAEC"/>
                          </a:gs>
                          <a:gs pos="50000">
                            <a:srgbClr val="FFFFFF"/>
                          </a:gs>
                          <a:gs pos="100000">
                            <a:srgbClr val="D2EAEC"/>
                          </a:gs>
                        </a:gsLst>
                        <a:lin ang="5400000" scaled="1"/>
                      </a:gradFill>
                      <a:ln w="12700">
                        <a:solidFill>
                          <a:schemeClr val="tx2"/>
                        </a:solidFill>
                        <a:miter lim="800000"/>
                        <a:headEnd/>
                        <a:tailEnd/>
                      </a:ln>
                    </p:spPr>
                  </p:pic>
                </p:oleObj>
              </mc:Fallback>
            </mc:AlternateContent>
          </a:graphicData>
        </a:graphic>
      </p:graphicFrame>
      <p:grpSp>
        <p:nvGrpSpPr>
          <p:cNvPr id="26" name="Group 76"/>
          <p:cNvGrpSpPr/>
          <p:nvPr/>
        </p:nvGrpSpPr>
        <p:grpSpPr bwMode="auto">
          <a:xfrm>
            <a:off x="4896036" y="174594"/>
            <a:ext cx="3962400" cy="2392362"/>
            <a:chOff x="2880" y="2237"/>
            <a:chExt cx="2496" cy="1507"/>
          </a:xfrm>
        </p:grpSpPr>
        <p:sp>
          <p:nvSpPr>
            <p:cNvPr id="27" name="Rectangle 77"/>
            <p:cNvSpPr>
              <a:spLocks noChangeArrowheads="1"/>
            </p:cNvSpPr>
            <p:nvPr/>
          </p:nvSpPr>
          <p:spPr bwMode="auto">
            <a:xfrm>
              <a:off x="2880" y="2237"/>
              <a:ext cx="2496" cy="1507"/>
            </a:xfrm>
            <a:prstGeom prst="rect">
              <a:avLst/>
            </a:prstGeom>
            <a:solidFill>
              <a:srgbClr val="FFFFFF"/>
            </a:solidFill>
            <a:ln w="9525">
              <a:solidFill>
                <a:srgbClr val="006666"/>
              </a:solidFill>
              <a:miter lim="800000"/>
            </a:ln>
          </p:spPr>
          <p:txBody>
            <a:bodyPr wrap="none" anchor="ctr"/>
            <a:lstStyle/>
            <a:p>
              <a:endParaRPr lang="zh-CN" altLang="en-US"/>
            </a:p>
          </p:txBody>
        </p:sp>
        <p:sp>
          <p:nvSpPr>
            <p:cNvPr id="28" name="Freeform 78"/>
            <p:cNvSpPr/>
            <p:nvPr/>
          </p:nvSpPr>
          <p:spPr bwMode="auto">
            <a:xfrm>
              <a:off x="3216" y="2400"/>
              <a:ext cx="960" cy="1260"/>
            </a:xfrm>
            <a:custGeom>
              <a:avLst/>
              <a:gdLst>
                <a:gd name="T0" fmla="*/ 205 w 767"/>
                <a:gd name="T1" fmla="*/ 134 h 1260"/>
                <a:gd name="T2" fmla="*/ 33 w 767"/>
                <a:gd name="T3" fmla="*/ 403 h 1260"/>
                <a:gd name="T4" fmla="*/ 10 w 767"/>
                <a:gd name="T5" fmla="*/ 845 h 1260"/>
                <a:gd name="T6" fmla="*/ 70 w 767"/>
                <a:gd name="T7" fmla="*/ 1076 h 1260"/>
                <a:gd name="T8" fmla="*/ 347 w 767"/>
                <a:gd name="T9" fmla="*/ 1241 h 1260"/>
                <a:gd name="T10" fmla="*/ 549 w 767"/>
                <a:gd name="T11" fmla="*/ 1189 h 1260"/>
                <a:gd name="T12" fmla="*/ 631 w 767"/>
                <a:gd name="T13" fmla="*/ 1039 h 1260"/>
                <a:gd name="T14" fmla="*/ 571 w 767"/>
                <a:gd name="T15" fmla="*/ 770 h 1260"/>
                <a:gd name="T16" fmla="*/ 586 w 767"/>
                <a:gd name="T17" fmla="*/ 523 h 1260"/>
                <a:gd name="T18" fmla="*/ 721 w 767"/>
                <a:gd name="T19" fmla="*/ 306 h 1260"/>
                <a:gd name="T20" fmla="*/ 721 w 767"/>
                <a:gd name="T21" fmla="*/ 89 h 1260"/>
                <a:gd name="T22" fmla="*/ 444 w 767"/>
                <a:gd name="T23" fmla="*/ 7 h 1260"/>
                <a:gd name="T24" fmla="*/ 205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rgbClr val="6699FF"/>
                </a:gs>
                <a:gs pos="100000">
                  <a:srgbClr val="6666FF"/>
                </a:gs>
              </a:gsLst>
              <a:path path="rect">
                <a:fillToRect l="50000" t="50000" r="50000" b="50000"/>
              </a:path>
            </a:gradFill>
            <a:ln w="19050" cmpd="sng">
              <a:solidFill>
                <a:srgbClr val="3366FF"/>
              </a:solidFill>
              <a:round/>
            </a:ln>
          </p:spPr>
          <p:txBody>
            <a:bodyPr wrap="none"/>
            <a:lstStyle/>
            <a:p>
              <a:endParaRPr lang="zh-CN" altLang="en-US"/>
            </a:p>
          </p:txBody>
        </p:sp>
        <p:sp>
          <p:nvSpPr>
            <p:cNvPr id="29" name="Oval 79"/>
            <p:cNvSpPr>
              <a:spLocks noChangeArrowheads="1"/>
            </p:cNvSpPr>
            <p:nvPr/>
          </p:nvSpPr>
          <p:spPr bwMode="auto">
            <a:xfrm>
              <a:off x="4701" y="3120"/>
              <a:ext cx="91" cy="96"/>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30" name="Object 9"/>
            <p:cNvGraphicFramePr>
              <a:graphicFrameLocks noChangeAspect="1"/>
            </p:cNvGraphicFramePr>
            <p:nvPr/>
          </p:nvGraphicFramePr>
          <p:xfrm>
            <a:off x="4600" y="3216"/>
            <a:ext cx="240" cy="236"/>
          </p:xfrm>
          <a:graphic>
            <a:graphicData uri="http://schemas.openxmlformats.org/presentationml/2006/ole">
              <mc:AlternateContent xmlns:mc="http://schemas.openxmlformats.org/markup-compatibility/2006">
                <mc:Choice xmlns:v="urn:schemas-microsoft-com:vml" Requires="v">
                  <p:oleObj spid="_x0000_s90795" name="Equation" r:id="rId5" imgW="3134995" imgH="3396615" progId="Equation.3">
                    <p:embed/>
                  </p:oleObj>
                </mc:Choice>
                <mc:Fallback>
                  <p:oleObj name="Equation" r:id="rId5" imgW="3134995" imgH="3396615" progId="Equation.3">
                    <p:embed/>
                    <p:pic>
                      <p:nvPicPr>
                        <p:cNvPr id="0" name="图片 643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 y="3216"/>
                          <a:ext cx="240"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Group 91"/>
          <p:cNvGrpSpPr/>
          <p:nvPr/>
        </p:nvGrpSpPr>
        <p:grpSpPr bwMode="auto">
          <a:xfrm>
            <a:off x="6267636" y="1042956"/>
            <a:ext cx="2514600" cy="860425"/>
            <a:chOff x="3744" y="2784"/>
            <a:chExt cx="1584" cy="542"/>
          </a:xfrm>
        </p:grpSpPr>
        <p:grpSp>
          <p:nvGrpSpPr>
            <p:cNvPr id="32" name="Group 81"/>
            <p:cNvGrpSpPr/>
            <p:nvPr/>
          </p:nvGrpSpPr>
          <p:grpSpPr bwMode="auto">
            <a:xfrm>
              <a:off x="4800" y="2936"/>
              <a:ext cx="528" cy="390"/>
              <a:chOff x="4752" y="2922"/>
              <a:chExt cx="528" cy="390"/>
            </a:xfrm>
          </p:grpSpPr>
          <p:sp>
            <p:nvSpPr>
              <p:cNvPr id="36" name="Line 82"/>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37" name="Object 8"/>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90796" name="Equation" r:id="rId7" imgW="4702810" imgH="4180205" progId="Equation.3">
                      <p:embed/>
                    </p:oleObj>
                  </mc:Choice>
                  <mc:Fallback>
                    <p:oleObj name="Equation" r:id="rId7" imgW="4702810" imgH="4180205" progId="Equation.3">
                      <p:embed/>
                      <p:pic>
                        <p:nvPicPr>
                          <p:cNvPr id="0" name="图片 643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Group 84"/>
            <p:cNvGrpSpPr/>
            <p:nvPr/>
          </p:nvGrpSpPr>
          <p:grpSpPr bwMode="auto">
            <a:xfrm>
              <a:off x="3744" y="2784"/>
              <a:ext cx="960" cy="384"/>
              <a:chOff x="3744" y="2784"/>
              <a:chExt cx="960" cy="384"/>
            </a:xfrm>
          </p:grpSpPr>
          <p:graphicFrame>
            <p:nvGraphicFramePr>
              <p:cNvPr id="34" name="Object 7"/>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90797" name="Equation" r:id="rId9" imgW="127000" imgH="152400" progId="Equation.3">
                      <p:embed/>
                    </p:oleObj>
                  </mc:Choice>
                  <mc:Fallback>
                    <p:oleObj name="Equation" r:id="rId9" imgW="127000" imgH="152400" progId="Equation.3">
                      <p:embed/>
                      <p:pic>
                        <p:nvPicPr>
                          <p:cNvPr id="0" name="图片 643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Line 86"/>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grpSp>
        <p:nvGrpSpPr>
          <p:cNvPr id="38" name="Group 87"/>
          <p:cNvGrpSpPr/>
          <p:nvPr/>
        </p:nvGrpSpPr>
        <p:grpSpPr bwMode="auto">
          <a:xfrm>
            <a:off x="5124636" y="344456"/>
            <a:ext cx="1144588" cy="1066800"/>
            <a:chOff x="3023" y="1392"/>
            <a:chExt cx="721" cy="672"/>
          </a:xfrm>
        </p:grpSpPr>
        <p:graphicFrame>
          <p:nvGraphicFramePr>
            <p:cNvPr id="39" name="Object 6"/>
            <p:cNvGraphicFramePr>
              <a:graphicFrameLocks noChangeAspect="1"/>
            </p:cNvGraphicFramePr>
            <p:nvPr/>
          </p:nvGraphicFramePr>
          <p:xfrm>
            <a:off x="3023" y="1392"/>
            <a:ext cx="286" cy="288"/>
          </p:xfrm>
          <a:graphic>
            <a:graphicData uri="http://schemas.openxmlformats.org/presentationml/2006/ole">
              <mc:AlternateContent xmlns:mc="http://schemas.openxmlformats.org/markup-compatibility/2006">
                <mc:Choice xmlns:v="urn:schemas-microsoft-com:vml" Requires="v">
                  <p:oleObj spid="_x0000_s90798" name="Equation" r:id="rId11" imgW="4180205" imgH="4180205" progId="Equation.3">
                    <p:embed/>
                  </p:oleObj>
                </mc:Choice>
                <mc:Fallback>
                  <p:oleObj name="Equation" r:id="rId11" imgW="4180205" imgH="4180205" progId="Equation.3">
                    <p:embed/>
                    <p:pic>
                      <p:nvPicPr>
                        <p:cNvPr id="0" name="图片 643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3" y="1392"/>
                          <a:ext cx="286" cy="28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40" name="Oval 89"/>
            <p:cNvSpPr>
              <a:spLocks noChangeArrowheads="1"/>
            </p:cNvSpPr>
            <p:nvPr/>
          </p:nvSpPr>
          <p:spPr bwMode="auto">
            <a:xfrm>
              <a:off x="3546" y="1864"/>
              <a:ext cx="198" cy="200"/>
            </a:xfrm>
            <a:prstGeom prst="ellipse">
              <a:avLst/>
            </a:prstGeom>
            <a:gradFill rotWithShape="0">
              <a:gsLst>
                <a:gs pos="0">
                  <a:srgbClr val="FFFFFF"/>
                </a:gs>
                <a:gs pos="100000">
                  <a:srgbClr val="4545C1"/>
                </a:gs>
              </a:gsLst>
              <a:path path="shape">
                <a:fillToRect l="50000" t="50000" r="50000" b="50000"/>
              </a:path>
            </a:gradFill>
            <a:ln w="38100">
              <a:noFill/>
              <a:round/>
            </a:ln>
          </p:spPr>
          <p:txBody>
            <a:bodyPr wrap="none" anchor="ctr"/>
            <a:lstStyle/>
            <a:p>
              <a:pPr algn="ctr"/>
              <a:r>
                <a:rPr lang="en-US" altLang="zh-CN">
                  <a:solidFill>
                    <a:srgbClr val="FF0000"/>
                  </a:solidFill>
                </a:rPr>
                <a:t>+</a:t>
              </a:r>
            </a:p>
          </p:txBody>
        </p:sp>
        <p:sp>
          <p:nvSpPr>
            <p:cNvPr id="41" name="Line 90"/>
            <p:cNvSpPr>
              <a:spLocks noChangeShapeType="1"/>
            </p:cNvSpPr>
            <p:nvPr/>
          </p:nvSpPr>
          <p:spPr bwMode="auto">
            <a:xfrm>
              <a:off x="3309" y="1632"/>
              <a:ext cx="237" cy="240"/>
            </a:xfrm>
            <a:prstGeom prst="line">
              <a:avLst/>
            </a:prstGeom>
            <a:noFill/>
            <a:ln w="9525">
              <a:solidFill>
                <a:schemeClr val="tx1"/>
              </a:solidFill>
              <a:round/>
              <a:tailEnd type="triangle" w="sm" len="lg"/>
            </a:ln>
          </p:spPr>
          <p:txBody>
            <a:bodyPr/>
            <a:lstStyle/>
            <a:p>
              <a:endParaRPr lang="zh-CN" altLang="en-US"/>
            </a:p>
          </p:txBody>
        </p:sp>
      </p:grpSp>
      <p:graphicFrame>
        <p:nvGraphicFramePr>
          <p:cNvPr id="42" name="Object 3"/>
          <p:cNvGraphicFramePr>
            <a:graphicFrameLocks noChangeAspect="1"/>
          </p:cNvGraphicFramePr>
          <p:nvPr>
            <p:extLst>
              <p:ext uri="{D42A27DB-BD31-4B8C-83A1-F6EECF244321}">
                <p14:modId xmlns:p14="http://schemas.microsoft.com/office/powerpoint/2010/main" val="2194558928"/>
              </p:ext>
            </p:extLst>
          </p:nvPr>
        </p:nvGraphicFramePr>
        <p:xfrm>
          <a:off x="1364577" y="4093369"/>
          <a:ext cx="2761336" cy="1096962"/>
        </p:xfrm>
        <a:graphic>
          <a:graphicData uri="http://schemas.openxmlformats.org/presentationml/2006/ole">
            <mc:AlternateContent xmlns:mc="http://schemas.openxmlformats.org/markup-compatibility/2006">
              <mc:Choice xmlns:v="urn:schemas-microsoft-com:vml" Requires="v">
                <p:oleObj spid="_x0000_s90799" name="Equation" r:id="rId13" imgW="1104840" imgH="444240" progId="Equation.DSMT4">
                  <p:embed/>
                </p:oleObj>
              </mc:Choice>
              <mc:Fallback>
                <p:oleObj name="Equation" r:id="rId13" imgW="1104840" imgH="444240" progId="Equation.DSMT4">
                  <p:embed/>
                  <p:pic>
                    <p:nvPicPr>
                      <p:cNvPr id="0" name="图片 64386"/>
                      <p:cNvPicPr>
                        <a:picLocks noChangeAspect="1" noChangeArrowheads="1"/>
                      </p:cNvPicPr>
                      <p:nvPr/>
                    </p:nvPicPr>
                    <p:blipFill>
                      <a:blip r:embed="rId14"/>
                      <a:srcRect/>
                      <a:stretch>
                        <a:fillRect/>
                      </a:stretch>
                    </p:blipFill>
                    <p:spPr bwMode="auto">
                      <a:xfrm>
                        <a:off x="1364577" y="4093369"/>
                        <a:ext cx="2761336" cy="1096962"/>
                      </a:xfrm>
                      <a:prstGeom prst="rect">
                        <a:avLst/>
                      </a:prstGeom>
                      <a:gradFill rotWithShape="0">
                        <a:gsLst>
                          <a:gs pos="0">
                            <a:srgbClr val="DAEEF0"/>
                          </a:gs>
                          <a:gs pos="50000">
                            <a:srgbClr val="FFFFFF"/>
                          </a:gs>
                          <a:gs pos="100000">
                            <a:srgbClr val="DAEEF0"/>
                          </a:gs>
                        </a:gsLst>
                        <a:lin ang="5400000" scaled="1"/>
                      </a:gradFill>
                      <a:ln w="12700">
                        <a:solidFill>
                          <a:schemeClr val="tx2"/>
                        </a:solidFill>
                        <a:miter lim="800000"/>
                        <a:headEnd/>
                        <a:tailEnd/>
                      </a:ln>
                    </p:spPr>
                  </p:pic>
                </p:oleObj>
              </mc:Fallback>
            </mc:AlternateContent>
          </a:graphicData>
        </a:graphic>
      </p:graphicFrame>
      <p:sp>
        <p:nvSpPr>
          <p:cNvPr id="43" name="Rectangle 21"/>
          <p:cNvSpPr>
            <a:spLocks noChangeArrowheads="1"/>
          </p:cNvSpPr>
          <p:nvPr/>
        </p:nvSpPr>
        <p:spPr bwMode="auto">
          <a:xfrm>
            <a:off x="4572000" y="3551238"/>
            <a:ext cx="3962400" cy="2392362"/>
          </a:xfrm>
          <a:prstGeom prst="rect">
            <a:avLst/>
          </a:prstGeom>
          <a:solidFill>
            <a:srgbClr val="FFFFFF"/>
          </a:solidFill>
          <a:ln w="9525">
            <a:solidFill>
              <a:srgbClr val="006666"/>
            </a:solidFill>
            <a:miter lim="800000"/>
          </a:ln>
        </p:spPr>
        <p:txBody>
          <a:bodyPr wrap="none" anchor="ctr"/>
          <a:lstStyle/>
          <a:p>
            <a:endParaRPr lang="zh-CN" altLang="en-US"/>
          </a:p>
        </p:txBody>
      </p:sp>
      <p:sp>
        <p:nvSpPr>
          <p:cNvPr id="44" name="Freeform 22"/>
          <p:cNvSpPr/>
          <p:nvPr/>
        </p:nvSpPr>
        <p:spPr bwMode="auto">
          <a:xfrm>
            <a:off x="5105400" y="3810000"/>
            <a:ext cx="1524000" cy="2000250"/>
          </a:xfrm>
          <a:custGeom>
            <a:avLst/>
            <a:gdLst>
              <a:gd name="T0" fmla="*/ 205 w 767"/>
              <a:gd name="T1" fmla="*/ 134 h 1260"/>
              <a:gd name="T2" fmla="*/ 33 w 767"/>
              <a:gd name="T3" fmla="*/ 403 h 1260"/>
              <a:gd name="T4" fmla="*/ 10 w 767"/>
              <a:gd name="T5" fmla="*/ 845 h 1260"/>
              <a:gd name="T6" fmla="*/ 70 w 767"/>
              <a:gd name="T7" fmla="*/ 1076 h 1260"/>
              <a:gd name="T8" fmla="*/ 347 w 767"/>
              <a:gd name="T9" fmla="*/ 1241 h 1260"/>
              <a:gd name="T10" fmla="*/ 549 w 767"/>
              <a:gd name="T11" fmla="*/ 1189 h 1260"/>
              <a:gd name="T12" fmla="*/ 631 w 767"/>
              <a:gd name="T13" fmla="*/ 1039 h 1260"/>
              <a:gd name="T14" fmla="*/ 571 w 767"/>
              <a:gd name="T15" fmla="*/ 770 h 1260"/>
              <a:gd name="T16" fmla="*/ 586 w 767"/>
              <a:gd name="T17" fmla="*/ 523 h 1260"/>
              <a:gd name="T18" fmla="*/ 721 w 767"/>
              <a:gd name="T19" fmla="*/ 306 h 1260"/>
              <a:gd name="T20" fmla="*/ 721 w 767"/>
              <a:gd name="T21" fmla="*/ 89 h 1260"/>
              <a:gd name="T22" fmla="*/ 444 w 767"/>
              <a:gd name="T23" fmla="*/ 7 h 1260"/>
              <a:gd name="T24" fmla="*/ 205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rgbClr val="A4D6DA"/>
              </a:gs>
              <a:gs pos="100000">
                <a:srgbClr val="FFFFFF"/>
              </a:gs>
            </a:gsLst>
            <a:lin ang="18900000" scaled="1"/>
          </a:gradFill>
          <a:ln w="19050" cmpd="sng">
            <a:solidFill>
              <a:srgbClr val="3366FF"/>
            </a:solidFill>
            <a:round/>
          </a:ln>
        </p:spPr>
        <p:txBody>
          <a:bodyPr wrap="none"/>
          <a:lstStyle/>
          <a:p>
            <a:endParaRPr lang="zh-CN" altLang="en-US"/>
          </a:p>
        </p:txBody>
      </p:sp>
      <p:sp>
        <p:nvSpPr>
          <p:cNvPr id="45" name="Oval 26"/>
          <p:cNvSpPr>
            <a:spLocks noChangeArrowheads="1"/>
          </p:cNvSpPr>
          <p:nvPr/>
        </p:nvSpPr>
        <p:spPr bwMode="auto">
          <a:xfrm>
            <a:off x="5638800" y="4483100"/>
            <a:ext cx="317500" cy="317500"/>
          </a:xfrm>
          <a:prstGeom prst="ellipse">
            <a:avLst/>
          </a:prstGeom>
          <a:gradFill rotWithShape="0">
            <a:gsLst>
              <a:gs pos="0">
                <a:srgbClr val="FFFFFF"/>
              </a:gs>
              <a:gs pos="100000">
                <a:srgbClr val="51B2B9"/>
              </a:gs>
            </a:gsLst>
            <a:path path="shape">
              <a:fillToRect l="50000" t="50000" r="50000" b="50000"/>
            </a:path>
          </a:gradFill>
          <a:ln w="9525">
            <a:solidFill>
              <a:schemeClr val="tx1"/>
            </a:solidFill>
            <a:round/>
          </a:ln>
        </p:spPr>
        <p:txBody>
          <a:bodyPr wrap="none" anchor="ctr"/>
          <a:lstStyle/>
          <a:p>
            <a:pPr algn="ctr"/>
            <a:r>
              <a:rPr lang="en-US" altLang="zh-CN">
                <a:solidFill>
                  <a:srgbClr val="FF0000"/>
                </a:solidFill>
              </a:rPr>
              <a:t>+</a:t>
            </a:r>
          </a:p>
        </p:txBody>
      </p:sp>
      <p:sp>
        <p:nvSpPr>
          <p:cNvPr id="46" name="Line 27"/>
          <p:cNvSpPr>
            <a:spLocks noChangeShapeType="1"/>
          </p:cNvSpPr>
          <p:nvPr/>
        </p:nvSpPr>
        <p:spPr bwMode="auto">
          <a:xfrm>
            <a:off x="5257800" y="4114800"/>
            <a:ext cx="381000" cy="381000"/>
          </a:xfrm>
          <a:prstGeom prst="line">
            <a:avLst/>
          </a:prstGeom>
          <a:noFill/>
          <a:ln w="9525">
            <a:solidFill>
              <a:schemeClr val="tx1"/>
            </a:solidFill>
            <a:round/>
            <a:tailEnd type="triangle" w="sm" len="lg"/>
          </a:ln>
        </p:spPr>
        <p:txBody>
          <a:bodyPr/>
          <a:lstStyle/>
          <a:p>
            <a:endParaRPr lang="zh-CN" altLang="en-US"/>
          </a:p>
        </p:txBody>
      </p:sp>
      <p:sp>
        <p:nvSpPr>
          <p:cNvPr id="47" name="Oval 30"/>
          <p:cNvSpPr>
            <a:spLocks noChangeArrowheads="1"/>
          </p:cNvSpPr>
          <p:nvPr/>
        </p:nvSpPr>
        <p:spPr bwMode="auto">
          <a:xfrm>
            <a:off x="7475538" y="4953000"/>
            <a:ext cx="144462" cy="152400"/>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48" name="Object 6"/>
          <p:cNvGraphicFramePr>
            <a:graphicFrameLocks noChangeAspect="1"/>
          </p:cNvGraphicFramePr>
          <p:nvPr/>
        </p:nvGraphicFramePr>
        <p:xfrm>
          <a:off x="7315200" y="5105400"/>
          <a:ext cx="381000" cy="374650"/>
        </p:xfrm>
        <a:graphic>
          <a:graphicData uri="http://schemas.openxmlformats.org/presentationml/2006/ole">
            <mc:AlternateContent xmlns:mc="http://schemas.openxmlformats.org/markup-compatibility/2006">
              <mc:Choice xmlns:v="urn:schemas-microsoft-com:vml" Requires="v">
                <p:oleObj spid="_x0000_s90800" name="Equation" r:id="rId15" imgW="3134995" imgH="3396615" progId="Equation.3">
                  <p:embed/>
                </p:oleObj>
              </mc:Choice>
              <mc:Fallback>
                <p:oleObj name="Equation" r:id="rId15" imgW="3134995" imgH="3396615" progId="Equation.3">
                  <p:embed/>
                  <p:pic>
                    <p:nvPicPr>
                      <p:cNvPr id="0" name="图片 643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15200" y="51054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7"/>
          <p:cNvGraphicFramePr>
            <a:graphicFrameLocks noChangeAspect="1"/>
          </p:cNvGraphicFramePr>
          <p:nvPr/>
        </p:nvGraphicFramePr>
        <p:xfrm>
          <a:off x="4799013" y="3733800"/>
          <a:ext cx="454025" cy="457200"/>
        </p:xfrm>
        <a:graphic>
          <a:graphicData uri="http://schemas.openxmlformats.org/presentationml/2006/ole">
            <mc:AlternateContent xmlns:mc="http://schemas.openxmlformats.org/markup-compatibility/2006">
              <mc:Choice xmlns:v="urn:schemas-microsoft-com:vml" Requires="v">
                <p:oleObj spid="_x0000_s90801" name="Equation" r:id="rId17" imgW="4180205" imgH="4180205" progId="Equation.3">
                  <p:embed/>
                </p:oleObj>
              </mc:Choice>
              <mc:Fallback>
                <p:oleObj name="Equation" r:id="rId17" imgW="4180205" imgH="4180205" progId="Equation.3">
                  <p:embed/>
                  <p:pic>
                    <p:nvPicPr>
                      <p:cNvPr id="0" name="图片 643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99013" y="3733800"/>
                        <a:ext cx="454025" cy="4572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nvGrpSpPr>
          <p:cNvPr id="50" name="Group 42"/>
          <p:cNvGrpSpPr/>
          <p:nvPr/>
        </p:nvGrpSpPr>
        <p:grpSpPr bwMode="auto">
          <a:xfrm>
            <a:off x="5943600" y="4419600"/>
            <a:ext cx="2514600" cy="860425"/>
            <a:chOff x="3744" y="2784"/>
            <a:chExt cx="1584" cy="542"/>
          </a:xfrm>
        </p:grpSpPr>
        <p:grpSp>
          <p:nvGrpSpPr>
            <p:cNvPr id="51" name="Group 43"/>
            <p:cNvGrpSpPr/>
            <p:nvPr/>
          </p:nvGrpSpPr>
          <p:grpSpPr bwMode="auto">
            <a:xfrm>
              <a:off x="4800" y="2936"/>
              <a:ext cx="528" cy="390"/>
              <a:chOff x="4752" y="2922"/>
              <a:chExt cx="528" cy="390"/>
            </a:xfrm>
          </p:grpSpPr>
          <p:sp>
            <p:nvSpPr>
              <p:cNvPr id="55" name="Line 44"/>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56" name="Object 9"/>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90802" name="Equation" r:id="rId19" imgW="4702810" imgH="4180205" progId="Equation.3">
                      <p:embed/>
                    </p:oleObj>
                  </mc:Choice>
                  <mc:Fallback>
                    <p:oleObj name="Equation" r:id="rId19" imgW="4702810" imgH="4180205" progId="Equation.3">
                      <p:embed/>
                      <p:pic>
                        <p:nvPicPr>
                          <p:cNvPr id="0" name="图片 643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2" name="Group 46"/>
            <p:cNvGrpSpPr/>
            <p:nvPr/>
          </p:nvGrpSpPr>
          <p:grpSpPr bwMode="auto">
            <a:xfrm>
              <a:off x="3744" y="2784"/>
              <a:ext cx="960" cy="384"/>
              <a:chOff x="3744" y="2784"/>
              <a:chExt cx="960" cy="384"/>
            </a:xfrm>
          </p:grpSpPr>
          <p:graphicFrame>
            <p:nvGraphicFramePr>
              <p:cNvPr id="53" name="Object 8"/>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90803" name="Equation" r:id="rId21" imgW="127000" imgH="152400" progId="Equation.3">
                      <p:embed/>
                    </p:oleObj>
                  </mc:Choice>
                  <mc:Fallback>
                    <p:oleObj name="Equation" r:id="rId21" imgW="127000" imgH="152400" progId="Equation.3">
                      <p:embed/>
                      <p:pic>
                        <p:nvPicPr>
                          <p:cNvPr id="0" name="图片 643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Line 48"/>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a:t>
            </a:fld>
            <a:endParaRPr lang="en-US" altLang="zh-CN"/>
          </a:p>
        </p:txBody>
      </p:sp>
      <p:sp>
        <p:nvSpPr>
          <p:cNvPr id="4" name="Rectangle 2"/>
          <p:cNvSpPr txBox="1">
            <a:spLocks noChangeArrowheads="1"/>
          </p:cNvSpPr>
          <p:nvPr/>
        </p:nvSpPr>
        <p:spPr bwMode="auto">
          <a:xfrm>
            <a:off x="827584" y="332656"/>
            <a:ext cx="7500938" cy="28575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defRPr/>
            </a:pPr>
            <a:r>
              <a:rPr lang="zh-CN" altLang="en-US"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第一章</a:t>
            </a:r>
            <a:r>
              <a:rPr lang="en-US" altLang="zh-CN"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
            </a:r>
            <a:br>
              <a:rPr lang="en-US" altLang="zh-CN"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br>
            <a:r>
              <a:rPr lang="en-US" altLang="zh-CN"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
            </a:r>
            <a:br>
              <a:rPr lang="en-US" altLang="zh-CN"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br>
            <a:r>
              <a:rPr lang="zh-CN" altLang="en-US"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真空中的静电场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753" y="3149600"/>
            <a:ext cx="5054600" cy="33274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40</a:t>
            </a:fld>
            <a:endParaRPr lang="en-US" altLang="zh-CN"/>
          </a:p>
        </p:txBody>
      </p:sp>
      <p:sp>
        <p:nvSpPr>
          <p:cNvPr id="3" name="矩形 2"/>
          <p:cNvSpPr/>
          <p:nvPr/>
        </p:nvSpPr>
        <p:spPr>
          <a:xfrm>
            <a:off x="975792" y="4259658"/>
            <a:ext cx="7558608" cy="830997"/>
          </a:xfrm>
          <a:prstGeom prst="rect">
            <a:avLst/>
          </a:prstGeom>
        </p:spPr>
        <p:txBody>
          <a:bodyPr wrap="square">
            <a:spAutoFit/>
          </a:bodyPr>
          <a:lstStyle/>
          <a:p>
            <a:pPr algn="l"/>
            <a:r>
              <a:rPr lang="zh-CN" altLang="en-US" kern="0" dirty="0">
                <a:solidFill>
                  <a:srgbClr val="000000"/>
                </a:solidFill>
                <a:latin typeface="仿宋" panose="02010609060101010101" pitchFamily="49" charset="-122"/>
                <a:ea typeface="仿宋" panose="02010609060101010101" pitchFamily="49" charset="-122"/>
              </a:rPr>
              <a:t>场强的可叠加性，不仅对点电荷系成立，对任意带点系统所产生的电场也是正确的。</a:t>
            </a:r>
          </a:p>
        </p:txBody>
      </p:sp>
      <p:graphicFrame>
        <p:nvGraphicFramePr>
          <p:cNvPr id="4" name="Object 3"/>
          <p:cNvGraphicFramePr>
            <a:graphicFrameLocks noChangeAspect="1"/>
          </p:cNvGraphicFramePr>
          <p:nvPr>
            <p:extLst>
              <p:ext uri="{D42A27DB-BD31-4B8C-83A1-F6EECF244321}">
                <p14:modId xmlns:p14="http://schemas.microsoft.com/office/powerpoint/2010/main" val="2615245210"/>
              </p:ext>
            </p:extLst>
          </p:nvPr>
        </p:nvGraphicFramePr>
        <p:xfrm>
          <a:off x="975792" y="1698991"/>
          <a:ext cx="2921702" cy="1210406"/>
        </p:xfrm>
        <a:graphic>
          <a:graphicData uri="http://schemas.openxmlformats.org/presentationml/2006/ole">
            <mc:AlternateContent xmlns:mc="http://schemas.openxmlformats.org/markup-compatibility/2006">
              <mc:Choice xmlns:v="urn:schemas-microsoft-com:vml" Requires="v">
                <p:oleObj spid="_x0000_s66386" name="Equation" r:id="rId3" imgW="1054080" imgH="431640" progId="Equation.DSMT4">
                  <p:embed/>
                </p:oleObj>
              </mc:Choice>
              <mc:Fallback>
                <p:oleObj name="Equation" r:id="rId3" imgW="1054080" imgH="431640" progId="Equation.DSMT4">
                  <p:embed/>
                  <p:pic>
                    <p:nvPicPr>
                      <p:cNvPr id="0" name="图片 65978"/>
                      <p:cNvPicPr>
                        <a:picLocks noChangeAspect="1" noChangeArrowheads="1"/>
                      </p:cNvPicPr>
                      <p:nvPr/>
                    </p:nvPicPr>
                    <p:blipFill>
                      <a:blip r:embed="rId4"/>
                      <a:srcRect/>
                      <a:stretch>
                        <a:fillRect/>
                      </a:stretch>
                    </p:blipFill>
                    <p:spPr bwMode="auto">
                      <a:xfrm>
                        <a:off x="975792" y="1698991"/>
                        <a:ext cx="2921702" cy="1210406"/>
                      </a:xfrm>
                      <a:prstGeom prst="rect">
                        <a:avLst/>
                      </a:prstGeom>
                      <a:gradFill rotWithShape="0">
                        <a:gsLst>
                          <a:gs pos="0">
                            <a:srgbClr val="DAEEF0"/>
                          </a:gs>
                          <a:gs pos="50000">
                            <a:srgbClr val="FFFFFF"/>
                          </a:gs>
                          <a:gs pos="100000">
                            <a:srgbClr val="DAEEF0"/>
                          </a:gs>
                        </a:gsLst>
                        <a:lin ang="5400000" scaled="1"/>
                      </a:gradFill>
                      <a:ln w="12700">
                        <a:solidFill>
                          <a:schemeClr val="tx2"/>
                        </a:solidFill>
                        <a:miter lim="800000"/>
                        <a:headEnd/>
                        <a:tailEnd/>
                      </a:ln>
                    </p:spPr>
                  </p:pic>
                </p:oleObj>
              </mc:Fallback>
            </mc:AlternateContent>
          </a:graphicData>
        </a:graphic>
      </p:graphicFrame>
      <p:sp>
        <p:nvSpPr>
          <p:cNvPr id="5" name="Rectangle 3"/>
          <p:cNvSpPr>
            <a:spLocks noChangeArrowheads="1"/>
          </p:cNvSpPr>
          <p:nvPr/>
        </p:nvSpPr>
        <p:spPr bwMode="auto">
          <a:xfrm>
            <a:off x="4572000" y="1016732"/>
            <a:ext cx="3962400" cy="2392362"/>
          </a:xfrm>
          <a:prstGeom prst="rect">
            <a:avLst/>
          </a:prstGeom>
          <a:solidFill>
            <a:srgbClr val="FFFFFF"/>
          </a:solidFill>
          <a:ln w="9525">
            <a:solidFill>
              <a:srgbClr val="006666"/>
            </a:solidFill>
            <a:miter lim="800000"/>
          </a:ln>
        </p:spPr>
        <p:txBody>
          <a:bodyPr wrap="none" anchor="ctr"/>
          <a:lstStyle/>
          <a:p>
            <a:endParaRPr lang="zh-CN" altLang="en-US"/>
          </a:p>
        </p:txBody>
      </p:sp>
      <p:sp>
        <p:nvSpPr>
          <p:cNvPr id="6" name="Freeform 30"/>
          <p:cNvSpPr/>
          <p:nvPr/>
        </p:nvSpPr>
        <p:spPr bwMode="auto">
          <a:xfrm>
            <a:off x="5029200" y="1427894"/>
            <a:ext cx="2362200" cy="1524000"/>
          </a:xfrm>
          <a:custGeom>
            <a:avLst/>
            <a:gdLst>
              <a:gd name="T0" fmla="*/ 0 w 1488"/>
              <a:gd name="T1" fmla="*/ 960 h 976"/>
              <a:gd name="T2" fmla="*/ 336 w 1488"/>
              <a:gd name="T3" fmla="*/ 912 h 976"/>
              <a:gd name="T4" fmla="*/ 432 w 1488"/>
              <a:gd name="T5" fmla="*/ 576 h 976"/>
              <a:gd name="T6" fmla="*/ 624 w 1488"/>
              <a:gd name="T7" fmla="*/ 336 h 976"/>
              <a:gd name="T8" fmla="*/ 864 w 1488"/>
              <a:gd name="T9" fmla="*/ 240 h 976"/>
              <a:gd name="T10" fmla="*/ 1200 w 1488"/>
              <a:gd name="T11" fmla="*/ 192 h 976"/>
              <a:gd name="T12" fmla="*/ 1488 w 1488"/>
              <a:gd name="T13" fmla="*/ 0 h 976"/>
              <a:gd name="T14" fmla="*/ 0 60000 65536"/>
              <a:gd name="T15" fmla="*/ 0 60000 65536"/>
              <a:gd name="T16" fmla="*/ 0 60000 65536"/>
              <a:gd name="T17" fmla="*/ 0 60000 65536"/>
              <a:gd name="T18" fmla="*/ 0 60000 65536"/>
              <a:gd name="T19" fmla="*/ 0 60000 65536"/>
              <a:gd name="T20" fmla="*/ 0 60000 65536"/>
              <a:gd name="T21" fmla="*/ 0 w 1488"/>
              <a:gd name="T22" fmla="*/ 0 h 976"/>
              <a:gd name="T23" fmla="*/ 1488 w 1488"/>
              <a:gd name="T24" fmla="*/ 976 h 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976">
                <a:moveTo>
                  <a:pt x="0" y="960"/>
                </a:moveTo>
                <a:cubicBezTo>
                  <a:pt x="132" y="968"/>
                  <a:pt x="264" y="976"/>
                  <a:pt x="336" y="912"/>
                </a:cubicBezTo>
                <a:cubicBezTo>
                  <a:pt x="408" y="848"/>
                  <a:pt x="384" y="672"/>
                  <a:pt x="432" y="576"/>
                </a:cubicBezTo>
                <a:cubicBezTo>
                  <a:pt x="480" y="480"/>
                  <a:pt x="552" y="392"/>
                  <a:pt x="624" y="336"/>
                </a:cubicBezTo>
                <a:cubicBezTo>
                  <a:pt x="696" y="280"/>
                  <a:pt x="768" y="264"/>
                  <a:pt x="864" y="240"/>
                </a:cubicBezTo>
                <a:cubicBezTo>
                  <a:pt x="960" y="216"/>
                  <a:pt x="1096" y="232"/>
                  <a:pt x="1200" y="192"/>
                </a:cubicBezTo>
                <a:cubicBezTo>
                  <a:pt x="1304" y="152"/>
                  <a:pt x="1396" y="76"/>
                  <a:pt x="1488" y="0"/>
                </a:cubicBezTo>
              </a:path>
            </a:pathLst>
          </a:custGeom>
          <a:noFill/>
          <a:ln w="76200" cmpd="sng">
            <a:solidFill>
              <a:schemeClr val="accent2"/>
            </a:solidFill>
            <a:round/>
          </a:ln>
        </p:spPr>
        <p:txBody>
          <a:bodyPr/>
          <a:lstStyle/>
          <a:p>
            <a:endParaRPr lang="zh-CN" altLang="en-US"/>
          </a:p>
        </p:txBody>
      </p:sp>
      <p:sp>
        <p:nvSpPr>
          <p:cNvPr id="7" name="Oval 45"/>
          <p:cNvSpPr>
            <a:spLocks noChangeArrowheads="1"/>
          </p:cNvSpPr>
          <p:nvPr/>
        </p:nvSpPr>
        <p:spPr bwMode="auto">
          <a:xfrm>
            <a:off x="7475538" y="2418494"/>
            <a:ext cx="144462" cy="152400"/>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8" name="Object 6"/>
          <p:cNvGraphicFramePr>
            <a:graphicFrameLocks noChangeAspect="1"/>
          </p:cNvGraphicFramePr>
          <p:nvPr/>
        </p:nvGraphicFramePr>
        <p:xfrm>
          <a:off x="7315200" y="2570894"/>
          <a:ext cx="381000" cy="374650"/>
        </p:xfrm>
        <a:graphic>
          <a:graphicData uri="http://schemas.openxmlformats.org/presentationml/2006/ole">
            <mc:AlternateContent xmlns:mc="http://schemas.openxmlformats.org/markup-compatibility/2006">
              <mc:Choice xmlns:v="urn:schemas-microsoft-com:vml" Requires="v">
                <p:oleObj spid="_x0000_s66387" name="Equation" r:id="rId5" imgW="130810" imgH="139065" progId="Equation.3">
                  <p:embed/>
                </p:oleObj>
              </mc:Choice>
              <mc:Fallback>
                <p:oleObj name="Equation" r:id="rId5" imgW="130810" imgH="139065" progId="Equation.3">
                  <p:embed/>
                  <p:pic>
                    <p:nvPicPr>
                      <p:cNvPr id="0" name="图片 659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570894"/>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54"/>
          <p:cNvGrpSpPr/>
          <p:nvPr/>
        </p:nvGrpSpPr>
        <p:grpSpPr bwMode="auto">
          <a:xfrm>
            <a:off x="4876800" y="1275494"/>
            <a:ext cx="3581400" cy="1470025"/>
            <a:chOff x="3072" y="2400"/>
            <a:chExt cx="2256" cy="926"/>
          </a:xfrm>
        </p:grpSpPr>
        <p:sp>
          <p:nvSpPr>
            <p:cNvPr id="10" name="Line 14"/>
            <p:cNvSpPr>
              <a:spLocks noChangeShapeType="1"/>
            </p:cNvSpPr>
            <p:nvPr/>
          </p:nvSpPr>
          <p:spPr bwMode="auto">
            <a:xfrm>
              <a:off x="3312" y="2592"/>
              <a:ext cx="336" cy="288"/>
            </a:xfrm>
            <a:prstGeom prst="line">
              <a:avLst/>
            </a:prstGeom>
            <a:noFill/>
            <a:ln w="9525">
              <a:solidFill>
                <a:schemeClr val="tx1"/>
              </a:solidFill>
              <a:round/>
              <a:tailEnd type="triangle" w="sm" len="lg"/>
            </a:ln>
          </p:spPr>
          <p:txBody>
            <a:bodyPr/>
            <a:lstStyle/>
            <a:p>
              <a:endParaRPr lang="zh-CN" altLang="en-US"/>
            </a:p>
          </p:txBody>
        </p:sp>
        <p:graphicFrame>
          <p:nvGraphicFramePr>
            <p:cNvPr id="11" name="Object 7"/>
            <p:cNvGraphicFramePr>
              <a:graphicFrameLocks noChangeAspect="1"/>
            </p:cNvGraphicFramePr>
            <p:nvPr/>
          </p:nvGraphicFramePr>
          <p:xfrm>
            <a:off x="3072" y="2400"/>
            <a:ext cx="250" cy="252"/>
          </p:xfrm>
          <a:graphic>
            <a:graphicData uri="http://schemas.openxmlformats.org/presentationml/2006/ole">
              <mc:AlternateContent xmlns:mc="http://schemas.openxmlformats.org/markup-compatibility/2006">
                <mc:Choice xmlns:v="urn:schemas-microsoft-com:vml" Requires="v">
                  <p:oleObj spid="_x0000_s66388" name="Equation" r:id="rId7" imgW="3657600" imgH="3657600" progId="Equation.3">
                    <p:embed/>
                  </p:oleObj>
                </mc:Choice>
                <mc:Fallback>
                  <p:oleObj name="Equation" r:id="rId7" imgW="3657600" imgH="3657600" progId="Equation.3">
                    <p:embed/>
                    <p:pic>
                      <p:nvPicPr>
                        <p:cNvPr id="0" name="图片 659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2400"/>
                          <a:ext cx="250" cy="25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2" name="Line 28"/>
            <p:cNvSpPr>
              <a:spLocks noChangeShapeType="1"/>
            </p:cNvSpPr>
            <p:nvPr/>
          </p:nvSpPr>
          <p:spPr bwMode="auto">
            <a:xfrm flipH="1">
              <a:off x="3648" y="2880"/>
              <a:ext cx="96" cy="96"/>
            </a:xfrm>
            <a:prstGeom prst="line">
              <a:avLst/>
            </a:prstGeom>
            <a:noFill/>
            <a:ln w="76200">
              <a:solidFill>
                <a:srgbClr val="FF0000"/>
              </a:solidFill>
              <a:round/>
            </a:ln>
          </p:spPr>
          <p:txBody>
            <a:bodyPr/>
            <a:lstStyle/>
            <a:p>
              <a:endParaRPr lang="zh-CN" altLang="en-US"/>
            </a:p>
          </p:txBody>
        </p:sp>
        <p:grpSp>
          <p:nvGrpSpPr>
            <p:cNvPr id="13" name="Group 48"/>
            <p:cNvGrpSpPr/>
            <p:nvPr/>
          </p:nvGrpSpPr>
          <p:grpSpPr bwMode="auto">
            <a:xfrm>
              <a:off x="4800" y="2936"/>
              <a:ext cx="528" cy="390"/>
              <a:chOff x="4752" y="2922"/>
              <a:chExt cx="528" cy="390"/>
            </a:xfrm>
          </p:grpSpPr>
          <p:sp>
            <p:nvSpPr>
              <p:cNvPr id="17" name="Line 49"/>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18" name="Object 9"/>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66389" name="Equation" r:id="rId9" imgW="196215" imgH="171450" progId="Equation.3">
                      <p:embed/>
                    </p:oleObj>
                  </mc:Choice>
                  <mc:Fallback>
                    <p:oleObj name="Equation" r:id="rId9" imgW="196215" imgH="171450" progId="Equation.3">
                      <p:embed/>
                      <p:pic>
                        <p:nvPicPr>
                          <p:cNvPr id="0" name="图片 659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51"/>
            <p:cNvGrpSpPr/>
            <p:nvPr/>
          </p:nvGrpSpPr>
          <p:grpSpPr bwMode="auto">
            <a:xfrm>
              <a:off x="3744" y="2784"/>
              <a:ext cx="960" cy="384"/>
              <a:chOff x="3744" y="2784"/>
              <a:chExt cx="960" cy="384"/>
            </a:xfrm>
          </p:grpSpPr>
          <p:graphicFrame>
            <p:nvGraphicFramePr>
              <p:cNvPr id="15" name="Object 8"/>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66390" name="Equation" r:id="rId11" imgW="127000" imgH="152400" progId="Equation.3">
                      <p:embed/>
                    </p:oleObj>
                  </mc:Choice>
                  <mc:Fallback>
                    <p:oleObj name="Equation" r:id="rId11" imgW="127000" imgH="152400" progId="Equation.3">
                      <p:embed/>
                      <p:pic>
                        <p:nvPicPr>
                          <p:cNvPr id="0" name="图片 659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53"/>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41</a:t>
            </a:fld>
            <a:endParaRPr lang="en-US" altLang="zh-CN"/>
          </a:p>
        </p:txBody>
      </p:sp>
      <p:pic>
        <p:nvPicPr>
          <p:cNvPr id="4" name="图片 3"/>
          <p:cNvPicPr>
            <a:picLocks noChangeAspect="1"/>
          </p:cNvPicPr>
          <p:nvPr/>
        </p:nvPicPr>
        <p:blipFill>
          <a:blip r:embed="rId2"/>
          <a:stretch>
            <a:fillRect/>
          </a:stretch>
        </p:blipFill>
        <p:spPr>
          <a:xfrm>
            <a:off x="1038225" y="752475"/>
            <a:ext cx="7067550" cy="535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42</a:t>
            </a:fld>
            <a:endParaRPr lang="en-US" altLang="zh-CN"/>
          </a:p>
        </p:txBody>
      </p:sp>
      <p:pic>
        <p:nvPicPr>
          <p:cNvPr id="3" name="图片 2"/>
          <p:cNvPicPr>
            <a:picLocks noChangeAspect="1"/>
          </p:cNvPicPr>
          <p:nvPr/>
        </p:nvPicPr>
        <p:blipFill>
          <a:blip r:embed="rId2"/>
          <a:stretch>
            <a:fillRect/>
          </a:stretch>
        </p:blipFill>
        <p:spPr>
          <a:xfrm>
            <a:off x="1223628" y="692696"/>
            <a:ext cx="6992805" cy="5652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43</a:t>
            </a:fld>
            <a:endParaRPr lang="en-US" altLang="zh-CN"/>
          </a:p>
        </p:txBody>
      </p:sp>
      <p:pic>
        <p:nvPicPr>
          <p:cNvPr id="3" name="图片 2"/>
          <p:cNvPicPr>
            <a:picLocks noChangeAspect="1"/>
          </p:cNvPicPr>
          <p:nvPr/>
        </p:nvPicPr>
        <p:blipFill>
          <a:blip r:embed="rId2"/>
          <a:stretch>
            <a:fillRect/>
          </a:stretch>
        </p:blipFill>
        <p:spPr>
          <a:xfrm>
            <a:off x="890587" y="657225"/>
            <a:ext cx="7362825" cy="5543550"/>
          </a:xfrm>
          <a:prstGeom prst="rect">
            <a:avLst/>
          </a:prstGeom>
        </p:spPr>
      </p:pic>
    </p:spTree>
    <p:extLst>
      <p:ext uri="{BB962C8B-B14F-4D97-AF65-F5344CB8AC3E}">
        <p14:creationId xmlns:p14="http://schemas.microsoft.com/office/powerpoint/2010/main" val="213079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44</a:t>
            </a:fld>
            <a:endParaRPr lang="en-US" altLang="zh-CN"/>
          </a:p>
        </p:txBody>
      </p:sp>
      <p:pic>
        <p:nvPicPr>
          <p:cNvPr id="3" name="图片 2"/>
          <p:cNvPicPr>
            <a:picLocks noChangeAspect="1"/>
          </p:cNvPicPr>
          <p:nvPr/>
        </p:nvPicPr>
        <p:blipFill>
          <a:blip r:embed="rId2"/>
          <a:stretch>
            <a:fillRect/>
          </a:stretch>
        </p:blipFill>
        <p:spPr>
          <a:xfrm>
            <a:off x="1007604" y="1556792"/>
            <a:ext cx="7293775" cy="4022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45</a:t>
            </a:fld>
            <a:endParaRPr lang="en-US" altLang="zh-CN"/>
          </a:p>
        </p:txBody>
      </p:sp>
      <p:sp>
        <p:nvSpPr>
          <p:cNvPr id="4" name="文本框 3"/>
          <p:cNvSpPr txBox="1"/>
          <p:nvPr>
            <p:custDataLst>
              <p:tags r:id="rId3"/>
            </p:custDataLst>
          </p:nvPr>
        </p:nvSpPr>
        <p:spPr>
          <a:xfrm>
            <a:off x="539552" y="604837"/>
            <a:ext cx="7560840"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smtClean="0">
                <a:latin typeface="仿宋" panose="02010609060101010101" pitchFamily="49" charset="-122"/>
                <a:ea typeface="仿宋" panose="02010609060101010101" pitchFamily="49" charset="-122"/>
              </a:rPr>
              <a:t>例题</a:t>
            </a:r>
            <a:r>
              <a:rPr lang="en-US" altLang="zh-CN" sz="2800" b="1" kern="100" dirty="0" smtClean="0">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rPr>
              <a:t>电偶极子：大小相等的异号点电荷＋</a:t>
            </a:r>
            <a:r>
              <a:rPr lang="en-US" altLang="zh-CN" sz="2800" i="1" kern="100" dirty="0">
                <a:ea typeface="仿宋" panose="02010609060101010101" pitchFamily="49" charset="-122"/>
              </a:rPr>
              <a:t>q</a:t>
            </a:r>
            <a:r>
              <a:rPr lang="zh-CN" altLang="zh-CN" sz="2800" kern="100" dirty="0">
                <a:ea typeface="仿宋" panose="02010609060101010101" pitchFamily="49" charset="-122"/>
              </a:rPr>
              <a:t>与－</a:t>
            </a:r>
            <a:r>
              <a:rPr lang="en-US" altLang="zh-CN" sz="2800" i="1" kern="100" dirty="0">
                <a:ea typeface="仿宋" panose="02010609060101010101" pitchFamily="49" charset="-122"/>
              </a:rPr>
              <a:t>q</a:t>
            </a:r>
            <a:r>
              <a:rPr lang="zh-CN" altLang="zh-CN" sz="2800" kern="100" dirty="0">
                <a:ea typeface="仿宋" panose="02010609060101010101" pitchFamily="49" charset="-122"/>
              </a:rPr>
              <a:t>，相距</a:t>
            </a:r>
            <a:r>
              <a:rPr lang="en-US" altLang="zh-CN" sz="2800" i="1" kern="100" dirty="0">
                <a:ea typeface="仿宋" panose="02010609060101010101" pitchFamily="49" charset="-122"/>
              </a:rPr>
              <a:t>l</a:t>
            </a:r>
            <a:endParaRPr lang="zh-CN" altLang="zh-CN" sz="2800" i="1" kern="100" dirty="0">
              <a:ea typeface="仿宋" panose="02010609060101010101" pitchFamily="49" charset="-122"/>
            </a:endParaRPr>
          </a:p>
          <a:p>
            <a:pPr algn="just">
              <a:lnSpc>
                <a:spcPct val="125000"/>
              </a:lnSpc>
              <a:spcAft>
                <a:spcPts val="0"/>
              </a:spcAft>
            </a:pPr>
            <a:r>
              <a:rPr lang="zh-CN" altLang="zh-CN" sz="2800" kern="100" dirty="0">
                <a:ea typeface="仿宋" panose="02010609060101010101" pitchFamily="49" charset="-122"/>
              </a:rPr>
              <a:t>求：电偶极子中垂线上一点</a:t>
            </a:r>
            <a:r>
              <a:rPr lang="en-US" altLang="zh-CN" sz="2800" kern="100" dirty="0">
                <a:ea typeface="仿宋" panose="02010609060101010101" pitchFamily="49" charset="-122"/>
              </a:rPr>
              <a:t>P</a:t>
            </a:r>
            <a:r>
              <a:rPr lang="zh-CN" altLang="zh-CN" sz="2800" kern="100" dirty="0">
                <a:ea typeface="仿宋" panose="02010609060101010101" pitchFamily="49" charset="-122"/>
              </a:rPr>
              <a:t>的电场强度。</a:t>
            </a:r>
          </a:p>
          <a:p>
            <a:pPr algn="just">
              <a:spcAft>
                <a:spcPts val="0"/>
              </a:spcAft>
            </a:pPr>
            <a:endParaRPr lang="zh-CN" altLang="zh-CN" sz="2800" b="1" kern="100" dirty="0">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p:cNvPicPr>
            <a:picLocks noChangeAspect="1"/>
          </p:cNvPicPr>
          <p:nvPr/>
        </p:nvPicPr>
        <p:blipFill>
          <a:blip r:embed="rId13"/>
          <a:stretch>
            <a:fillRect/>
          </a:stretch>
        </p:blipFill>
        <p:spPr>
          <a:xfrm>
            <a:off x="6624228" y="2074372"/>
            <a:ext cx="2600780" cy="4402628"/>
          </a:xfrm>
          <a:prstGeom prst="rect">
            <a:avLst/>
          </a:prstGeom>
        </p:spPr>
      </p:pic>
      <p:sp>
        <p:nvSpPr>
          <p:cNvPr id="13" name="矩形 12"/>
          <p:cNvSpPr/>
          <p:nvPr/>
        </p:nvSpPr>
        <p:spPr>
          <a:xfrm>
            <a:off x="725181" y="2417443"/>
            <a:ext cx="4357283"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解：＋</a:t>
            </a:r>
            <a:r>
              <a:rPr lang="en-US" altLang="zh-CN" kern="100" dirty="0">
                <a:ea typeface="仿宋" panose="02010609060101010101" pitchFamily="49" charset="-122"/>
              </a:rPr>
              <a:t>q</a:t>
            </a:r>
            <a:r>
              <a:rPr lang="zh-CN" altLang="zh-CN" kern="100" dirty="0">
                <a:ea typeface="仿宋" panose="02010609060101010101" pitchFamily="49" charset="-122"/>
              </a:rPr>
              <a:t>与－</a:t>
            </a:r>
            <a:r>
              <a:rPr lang="en-US" altLang="zh-CN" kern="100" dirty="0">
                <a:ea typeface="仿宋" panose="02010609060101010101" pitchFamily="49" charset="-122"/>
              </a:rPr>
              <a:t>q</a:t>
            </a:r>
            <a:r>
              <a:rPr lang="zh-CN" altLang="zh-CN" kern="100" dirty="0">
                <a:ea typeface="仿宋" panose="02010609060101010101" pitchFamily="49" charset="-122"/>
              </a:rPr>
              <a:t>到</a:t>
            </a:r>
            <a:r>
              <a:rPr lang="en-US" altLang="zh-CN" kern="100" dirty="0">
                <a:ea typeface="仿宋" panose="02010609060101010101" pitchFamily="49" charset="-122"/>
              </a:rPr>
              <a:t>P</a:t>
            </a:r>
            <a:r>
              <a:rPr lang="zh-CN" altLang="zh-CN" kern="100" dirty="0">
                <a:ea typeface="仿宋" panose="02010609060101010101" pitchFamily="49" charset="-122"/>
              </a:rPr>
              <a:t>点的距离相等</a:t>
            </a:r>
            <a:endParaRPr lang="zh-CN" altLang="en-US" kern="100" dirty="0">
              <a:ea typeface="仿宋" panose="02010609060101010101" pitchFamily="49" charset="-122"/>
            </a:endParaRPr>
          </a:p>
        </p:txBody>
      </p:sp>
      <p:sp>
        <p:nvSpPr>
          <p:cNvPr id="14" name="矩形 13"/>
          <p:cNvSpPr/>
          <p:nvPr/>
        </p:nvSpPr>
        <p:spPr>
          <a:xfrm>
            <a:off x="1272606" y="2996952"/>
            <a:ext cx="326243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其电场强度的大小为：</a:t>
            </a:r>
            <a:endParaRPr lang="zh-CN" altLang="en-US" dirty="0">
              <a:latin typeface="仿宋" panose="02010609060101010101" pitchFamily="49" charset="-122"/>
              <a:ea typeface="仿宋" panose="02010609060101010101" pitchFamily="49" charset="-122"/>
            </a:endParaRPr>
          </a:p>
        </p:txBody>
      </p:sp>
      <p:graphicFrame>
        <p:nvGraphicFramePr>
          <p:cNvPr id="15" name="对象 14"/>
          <p:cNvGraphicFramePr>
            <a:graphicFrameLocks noChangeAspect="1"/>
          </p:cNvGraphicFramePr>
          <p:nvPr/>
        </p:nvGraphicFramePr>
        <p:xfrm>
          <a:off x="1272606" y="3608517"/>
          <a:ext cx="3726396" cy="963723"/>
        </p:xfrm>
        <a:graphic>
          <a:graphicData uri="http://schemas.openxmlformats.org/presentationml/2006/ole">
            <mc:AlternateContent xmlns:mc="http://schemas.openxmlformats.org/markup-compatibility/2006">
              <mc:Choice xmlns:v="urn:schemas-microsoft-com:vml" Requires="v">
                <p:oleObj spid="_x0000_s84049" name="Equation" r:id="rId14" imgW="1663700" imgH="431800" progId="Equation.DSMT4">
                  <p:embed/>
                </p:oleObj>
              </mc:Choice>
              <mc:Fallback>
                <p:oleObj name="Equation" r:id="rId14" imgW="1663700" imgH="431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2606" y="3608517"/>
                        <a:ext cx="3726396" cy="963723"/>
                      </a:xfrm>
                      <a:prstGeom prst="rect">
                        <a:avLst/>
                      </a:prstGeom>
                      <a:noFill/>
                    </p:spPr>
                  </p:pic>
                </p:oleObj>
              </mc:Fallback>
            </mc:AlternateContent>
          </a:graphicData>
        </a:graphic>
      </p:graphicFrame>
      <p:sp>
        <p:nvSpPr>
          <p:cNvPr id="16" name="矩形 15"/>
          <p:cNvSpPr/>
          <p:nvPr/>
        </p:nvSpPr>
        <p:spPr>
          <a:xfrm>
            <a:off x="1271163" y="4718775"/>
            <a:ext cx="3227165" cy="553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如图</a:t>
            </a:r>
            <a:r>
              <a:rPr lang="en-US" altLang="zh-CN" kern="100" dirty="0">
                <a:ea typeface="仿宋" panose="02010609060101010101" pitchFamily="49" charset="-122"/>
              </a:rPr>
              <a:t>E</a:t>
            </a:r>
            <a:r>
              <a:rPr lang="zh-CN" altLang="zh-CN" kern="100" baseline="-25000" dirty="0">
                <a:ea typeface="仿宋" panose="02010609060101010101" pitchFamily="49" charset="-122"/>
              </a:rPr>
              <a:t>＋</a:t>
            </a:r>
            <a:r>
              <a:rPr lang="zh-CN" altLang="zh-CN" kern="100" dirty="0">
                <a:ea typeface="仿宋" panose="02010609060101010101" pitchFamily="49" charset="-122"/>
              </a:rPr>
              <a:t>与</a:t>
            </a:r>
            <a:r>
              <a:rPr lang="en-US" altLang="zh-CN" kern="100" dirty="0">
                <a:ea typeface="仿宋" panose="02010609060101010101" pitchFamily="49" charset="-122"/>
              </a:rPr>
              <a:t>E</a:t>
            </a:r>
            <a:r>
              <a:rPr lang="zh-CN" altLang="zh-CN" kern="100" baseline="-25000" dirty="0">
                <a:ea typeface="仿宋" panose="02010609060101010101" pitchFamily="49" charset="-122"/>
              </a:rPr>
              <a:t>－</a:t>
            </a:r>
            <a:r>
              <a:rPr lang="zh-CN" altLang="zh-CN" kern="100" dirty="0">
                <a:ea typeface="仿宋" panose="02010609060101010101" pitchFamily="49" charset="-122"/>
              </a:rPr>
              <a:t>的矢量和</a:t>
            </a:r>
            <a:endParaRPr lang="zh-CN" altLang="en-US" kern="100" dirty="0">
              <a:ea typeface="仿宋" panose="02010609060101010101" pitchFamily="49" charset="-122"/>
            </a:endParaRPr>
          </a:p>
        </p:txBody>
      </p:sp>
      <p:sp>
        <p:nvSpPr>
          <p:cNvPr id="17" name="矩形 16"/>
          <p:cNvSpPr/>
          <p:nvPr/>
        </p:nvSpPr>
        <p:spPr>
          <a:xfrm>
            <a:off x="1222484" y="5453131"/>
            <a:ext cx="4421403" cy="461665"/>
          </a:xfrm>
          <a:prstGeom prst="rect">
            <a:avLst/>
          </a:prstGeom>
        </p:spPr>
        <p:txBody>
          <a:bodyPr wrap="none">
            <a:spAutoFit/>
          </a:bodyPr>
          <a:lstStyle/>
          <a:p>
            <a:pPr algn="just">
              <a:spcAft>
                <a:spcPts val="0"/>
              </a:spcAft>
            </a:pPr>
            <a:r>
              <a:rPr lang="en-US" altLang="zh-CN" kern="100" dirty="0"/>
              <a:t>E</a:t>
            </a:r>
            <a:r>
              <a:rPr lang="zh-CN" altLang="zh-CN" kern="100" dirty="0"/>
              <a:t>＝</a:t>
            </a:r>
            <a:r>
              <a:rPr lang="en-US" altLang="zh-CN" kern="100" dirty="0"/>
              <a:t>E</a:t>
            </a:r>
            <a:r>
              <a:rPr lang="zh-CN" altLang="zh-CN" kern="100" baseline="-25000" dirty="0"/>
              <a:t>＋</a:t>
            </a:r>
            <a:r>
              <a:rPr lang="en-US" altLang="zh-CN" kern="100" dirty="0"/>
              <a:t>cosα</a:t>
            </a:r>
            <a:r>
              <a:rPr lang="zh-CN" altLang="zh-CN" kern="100" dirty="0"/>
              <a:t>＋</a:t>
            </a:r>
            <a:r>
              <a:rPr lang="en-US" altLang="zh-CN" kern="100" dirty="0"/>
              <a:t>E</a:t>
            </a:r>
            <a:r>
              <a:rPr lang="zh-CN" altLang="zh-CN" kern="100" baseline="-25000" dirty="0"/>
              <a:t>－</a:t>
            </a:r>
            <a:r>
              <a:rPr lang="en-US" altLang="zh-CN" kern="100" dirty="0"/>
              <a:t>cosα</a:t>
            </a:r>
            <a:r>
              <a:rPr lang="zh-CN" altLang="zh-CN" kern="100" dirty="0"/>
              <a:t>＝</a:t>
            </a:r>
            <a:r>
              <a:rPr lang="en-US" altLang="zh-CN" kern="100" dirty="0"/>
              <a:t>2 E</a:t>
            </a:r>
            <a:r>
              <a:rPr lang="zh-CN" altLang="zh-CN" kern="100" baseline="-25000" dirty="0"/>
              <a:t>＋</a:t>
            </a:r>
            <a:r>
              <a:rPr lang="en-US" altLang="zh-CN" kern="100" dirty="0"/>
              <a:t>cosα</a:t>
            </a:r>
            <a:endParaRPr lang="zh-CN" altLang="zh-CN" kern="100" dirty="0"/>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32779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46</a:t>
            </a:fld>
            <a:endParaRPr lang="en-US" altLang="zh-CN"/>
          </a:p>
        </p:txBody>
      </p:sp>
      <p:sp>
        <p:nvSpPr>
          <p:cNvPr id="3" name="矩形 2"/>
          <p:cNvSpPr/>
          <p:nvPr/>
        </p:nvSpPr>
        <p:spPr>
          <a:xfrm>
            <a:off x="899592" y="980728"/>
            <a:ext cx="800219"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其中</a:t>
            </a:r>
            <a:endParaRPr lang="zh-CN" altLang="en-US"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nvGraphicFramePr>
        <p:xfrm>
          <a:off x="2195736" y="836712"/>
          <a:ext cx="2668878" cy="972108"/>
        </p:xfrm>
        <a:graphic>
          <a:graphicData uri="http://schemas.openxmlformats.org/presentationml/2006/ole">
            <mc:AlternateContent xmlns:mc="http://schemas.openxmlformats.org/markup-compatibility/2006">
              <mc:Choice xmlns:v="urn:schemas-microsoft-com:vml" Requires="v">
                <p:oleObj spid="_x0000_s101405" name="Equation" r:id="rId3" imgW="1435100" imgH="520700" progId="Equation.DSMT4">
                  <p:embed/>
                </p:oleObj>
              </mc:Choice>
              <mc:Fallback>
                <p:oleObj name="Equation" r:id="rId3" imgW="1435100" imgH="520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836712"/>
                        <a:ext cx="2668878" cy="972108"/>
                      </a:xfrm>
                      <a:prstGeom prst="rect">
                        <a:avLst/>
                      </a:prstGeom>
                      <a:noFill/>
                    </p:spPr>
                  </p:pic>
                </p:oleObj>
              </mc:Fallback>
            </mc:AlternateContent>
          </a:graphicData>
        </a:graphic>
      </p:graphicFrame>
      <p:sp>
        <p:nvSpPr>
          <p:cNvPr id="6" name="Rectangle 4"/>
          <p:cNvSpPr>
            <a:spLocks noChangeArrowheads="1"/>
          </p:cNvSpPr>
          <p:nvPr/>
        </p:nvSpPr>
        <p:spPr bwMode="auto">
          <a:xfrm>
            <a:off x="1079611" y="2492895"/>
            <a:ext cx="9560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079611" y="2052560"/>
          <a:ext cx="5711135" cy="972108"/>
        </p:xfrm>
        <a:graphic>
          <a:graphicData uri="http://schemas.openxmlformats.org/presentationml/2006/ole">
            <mc:AlternateContent xmlns:mc="http://schemas.openxmlformats.org/markup-compatibility/2006">
              <mc:Choice xmlns:v="urn:schemas-microsoft-com:vml" Requires="v">
                <p:oleObj spid="_x0000_s101406" name="Equation" r:id="rId5" imgW="3035300" imgH="520700" progId="Equation.DSMT4">
                  <p:embed/>
                </p:oleObj>
              </mc:Choice>
              <mc:Fallback>
                <p:oleObj name="Equation" r:id="rId5" imgW="3035300" imgH="520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611" y="2052560"/>
                        <a:ext cx="5711135" cy="972108"/>
                      </a:xfrm>
                      <a:prstGeom prst="rect">
                        <a:avLst/>
                      </a:prstGeom>
                      <a:noFill/>
                    </p:spPr>
                  </p:pic>
                </p:oleObj>
              </mc:Fallback>
            </mc:AlternateContent>
          </a:graphicData>
        </a:graphic>
      </p:graphicFrame>
      <p:sp>
        <p:nvSpPr>
          <p:cNvPr id="8" name="矩形 7"/>
          <p:cNvSpPr/>
          <p:nvPr/>
        </p:nvSpPr>
        <p:spPr>
          <a:xfrm>
            <a:off x="1088077" y="3432880"/>
            <a:ext cx="3236784" cy="461665"/>
          </a:xfrm>
          <a:prstGeom prst="rect">
            <a:avLst/>
          </a:prstGeom>
        </p:spPr>
        <p:txBody>
          <a:bodyPr wrap="none">
            <a:spAutoFit/>
          </a:bodyPr>
          <a:lstStyle/>
          <a:p>
            <a:r>
              <a:rPr lang="zh-CN" altLang="zh-CN" kern="100" dirty="0">
                <a:cs typeface="Times New Roman" panose="02020603050405020304" pitchFamily="18" charset="0"/>
              </a:rPr>
              <a:t>当</a:t>
            </a:r>
            <a:r>
              <a:rPr lang="en-US" altLang="zh-CN" kern="100" dirty="0"/>
              <a:t>r&gt;&gt;l</a:t>
            </a:r>
            <a:r>
              <a:rPr lang="zh-CN" altLang="zh-CN" kern="100" dirty="0">
                <a:cs typeface="Times New Roman" panose="02020603050405020304" pitchFamily="18" charset="0"/>
              </a:rPr>
              <a:t>时，</a:t>
            </a:r>
            <a:r>
              <a:rPr lang="en-US" altLang="zh-CN" kern="100" dirty="0"/>
              <a:t>[1</a:t>
            </a:r>
            <a:r>
              <a:rPr lang="zh-CN" altLang="zh-CN" kern="100" dirty="0">
                <a:cs typeface="Times New Roman" panose="02020603050405020304" pitchFamily="18" charset="0"/>
              </a:rPr>
              <a:t>＋</a:t>
            </a:r>
            <a:r>
              <a:rPr lang="en-US" altLang="zh-CN" kern="100" dirty="0"/>
              <a:t>l/4r</a:t>
            </a:r>
            <a:r>
              <a:rPr lang="en-US" altLang="zh-CN" kern="100" baseline="30000" dirty="0"/>
              <a:t>2</a:t>
            </a:r>
            <a:r>
              <a:rPr lang="en-US" altLang="zh-CN" kern="100" dirty="0"/>
              <a:t>] </a:t>
            </a:r>
            <a:r>
              <a:rPr lang="zh-CN" altLang="zh-CN" kern="100" dirty="0">
                <a:cs typeface="Times New Roman" panose="02020603050405020304" pitchFamily="18" charset="0"/>
              </a:rPr>
              <a:t>≈</a:t>
            </a:r>
            <a:r>
              <a:rPr lang="en-US" altLang="zh-CN" kern="100" dirty="0"/>
              <a:t>1</a:t>
            </a:r>
            <a:endParaRPr lang="zh-CN" altLang="en-US" dirty="0"/>
          </a:p>
        </p:txBody>
      </p:sp>
      <p:sp>
        <p:nvSpPr>
          <p:cNvPr id="9" name="Rectangle 6"/>
          <p:cNvSpPr>
            <a:spLocks noChangeArrowheads="1"/>
          </p:cNvSpPr>
          <p:nvPr/>
        </p:nvSpPr>
        <p:spPr bwMode="auto">
          <a:xfrm>
            <a:off x="0" y="-1"/>
            <a:ext cx="148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1073728" y="4238857"/>
          <a:ext cx="1935751" cy="1055864"/>
        </p:xfrm>
        <a:graphic>
          <a:graphicData uri="http://schemas.openxmlformats.org/presentationml/2006/ole">
            <mc:AlternateContent xmlns:mc="http://schemas.openxmlformats.org/markup-compatibility/2006">
              <mc:Choice xmlns:v="urn:schemas-microsoft-com:vml" Requires="v">
                <p:oleObj spid="_x0000_s101407" name="Equation" r:id="rId7" imgW="787400" imgH="431800" progId="Equation.DSMT4">
                  <p:embed/>
                </p:oleObj>
              </mc:Choice>
              <mc:Fallback>
                <p:oleObj name="Equation" r:id="rId7" imgW="787400" imgH="431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728" y="4238857"/>
                        <a:ext cx="1935751" cy="1055864"/>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47</a:t>
            </a:fld>
            <a:endParaRPr lang="en-US" altLang="zh-CN"/>
          </a:p>
        </p:txBody>
      </p:sp>
      <p:sp>
        <p:nvSpPr>
          <p:cNvPr id="3" name="矩形 2"/>
          <p:cNvSpPr/>
          <p:nvPr/>
        </p:nvSpPr>
        <p:spPr>
          <a:xfrm>
            <a:off x="719572" y="908720"/>
            <a:ext cx="5562364" cy="50699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定义电偶极子的电偶极矩矢量</a:t>
            </a:r>
            <a:r>
              <a:rPr lang="zh-CN" altLang="zh-CN" kern="100" dirty="0" smtClean="0">
                <a:ea typeface="仿宋" panose="02010609060101010101" pitchFamily="49" charset="-122"/>
              </a:rPr>
              <a:t>：</a:t>
            </a:r>
            <a:endParaRPr lang="zh-CN" altLang="en-US" kern="100" dirty="0">
              <a:ea typeface="仿宋" panose="02010609060101010101" pitchFamily="49" charset="-122"/>
            </a:endParaRPr>
          </a:p>
        </p:txBody>
      </p:sp>
      <p:graphicFrame>
        <p:nvGraphicFramePr>
          <p:cNvPr id="5" name="对象 4"/>
          <p:cNvGraphicFramePr>
            <a:graphicFrameLocks noChangeAspect="1"/>
          </p:cNvGraphicFramePr>
          <p:nvPr/>
        </p:nvGraphicFramePr>
        <p:xfrm>
          <a:off x="5256076" y="908720"/>
          <a:ext cx="1154062" cy="577031"/>
        </p:xfrm>
        <a:graphic>
          <a:graphicData uri="http://schemas.openxmlformats.org/presentationml/2006/ole">
            <mc:AlternateContent xmlns:mc="http://schemas.openxmlformats.org/markup-compatibility/2006">
              <mc:Choice xmlns:v="urn:schemas-microsoft-com:vml" Requires="v">
                <p:oleObj spid="_x0000_s30399" name="Equation" r:id="rId3" imgW="10972800" imgH="5486400" progId="Equation.DSMT4">
                  <p:embed/>
                </p:oleObj>
              </mc:Choice>
              <mc:Fallback>
                <p:oleObj name="Equation" r:id="rId3" imgW="10972800" imgH="5486400" progId="Equation.DSMT4">
                  <p:embed/>
                  <p:pic>
                    <p:nvPicPr>
                      <p:cNvPr id="0" name="图片 30232"/>
                      <p:cNvPicPr/>
                      <p:nvPr/>
                    </p:nvPicPr>
                    <p:blipFill>
                      <a:blip r:embed="rId4"/>
                      <a:stretch>
                        <a:fillRect/>
                      </a:stretch>
                    </p:blipFill>
                    <p:spPr>
                      <a:xfrm>
                        <a:off x="5256076" y="908720"/>
                        <a:ext cx="1154062" cy="577031"/>
                      </a:xfrm>
                      <a:prstGeom prst="rect">
                        <a:avLst/>
                      </a:prstGeom>
                    </p:spPr>
                  </p:pic>
                </p:oleObj>
              </mc:Fallback>
            </mc:AlternateContent>
          </a:graphicData>
        </a:graphic>
      </p:graphicFrame>
      <p:sp>
        <p:nvSpPr>
          <p:cNvPr id="6" name="矩形 5"/>
          <p:cNvSpPr/>
          <p:nvPr/>
        </p:nvSpPr>
        <p:spPr>
          <a:xfrm>
            <a:off x="503548" y="1736812"/>
            <a:ext cx="6462464" cy="461665"/>
          </a:xfrm>
          <a:prstGeom prst="rect">
            <a:avLst/>
          </a:prstGeom>
        </p:spPr>
        <p:txBody>
          <a:bodyPr wrap="square">
            <a:spAutoFit/>
          </a:bodyPr>
          <a:lstStyle/>
          <a:p>
            <a:r>
              <a:rPr lang="zh-CN" altLang="zh-CN" kern="100" dirty="0">
                <a:ea typeface="仿宋" panose="02010609060101010101" pitchFamily="49" charset="-122"/>
              </a:rPr>
              <a:t>方向由－</a:t>
            </a:r>
            <a:r>
              <a:rPr lang="en-US" altLang="zh-CN" kern="100" dirty="0">
                <a:ea typeface="仿宋" panose="02010609060101010101" pitchFamily="49" charset="-122"/>
              </a:rPr>
              <a:t>q</a:t>
            </a:r>
            <a:r>
              <a:rPr lang="zh-CN" altLang="zh-CN" kern="100" dirty="0">
                <a:ea typeface="仿宋" panose="02010609060101010101" pitchFamily="49" charset="-122"/>
              </a:rPr>
              <a:t>指向＋</a:t>
            </a:r>
            <a:r>
              <a:rPr lang="en-US" altLang="zh-CN" kern="100" dirty="0">
                <a:ea typeface="仿宋" panose="02010609060101010101" pitchFamily="49" charset="-122"/>
              </a:rPr>
              <a:t>q </a:t>
            </a:r>
            <a:r>
              <a:rPr lang="zh-CN" altLang="zh-CN" kern="100" dirty="0">
                <a:ea typeface="仿宋" panose="02010609060101010101" pitchFamily="49" charset="-122"/>
              </a:rPr>
              <a:t>，考虑到电偶极矩的方向</a:t>
            </a:r>
            <a:endParaRPr lang="zh-CN" altLang="en-US" kern="100" dirty="0">
              <a:ea typeface="仿宋" panose="02010609060101010101" pitchFamily="49" charset="-122"/>
            </a:endParaRP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583668" y="2713770"/>
          <a:ext cx="2106850" cy="1003262"/>
        </p:xfrm>
        <a:graphic>
          <a:graphicData uri="http://schemas.openxmlformats.org/presentationml/2006/ole">
            <mc:AlternateContent xmlns:mc="http://schemas.openxmlformats.org/markup-compatibility/2006">
              <mc:Choice xmlns:v="urn:schemas-microsoft-com:vml" Requires="v">
                <p:oleObj spid="_x0000_s30400" name="Equation" r:id="rId5" imgW="901065" imgH="431800" progId="Equation.DSMT4">
                  <p:embed/>
                </p:oleObj>
              </mc:Choice>
              <mc:Fallback>
                <p:oleObj name="Equation" r:id="rId5" imgW="901065" imgH="431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3668" y="2713770"/>
                        <a:ext cx="2106850" cy="1003262"/>
                      </a:xfrm>
                      <a:prstGeom prst="rect">
                        <a:avLst/>
                      </a:prstGeom>
                      <a:noFill/>
                    </p:spPr>
                  </p:pic>
                </p:oleObj>
              </mc:Fallback>
            </mc:AlternateContent>
          </a:graphicData>
        </a:graphic>
      </p:graphicFrame>
      <p:sp>
        <p:nvSpPr>
          <p:cNvPr id="9" name="矩形 8"/>
          <p:cNvSpPr/>
          <p:nvPr/>
        </p:nvSpPr>
        <p:spPr>
          <a:xfrm>
            <a:off x="935596" y="2979014"/>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0" name="矩形 9"/>
              <p:cNvSpPr/>
              <p:nvPr/>
            </p:nvSpPr>
            <p:spPr>
              <a:xfrm>
                <a:off x="971600" y="4041068"/>
                <a:ext cx="7200800" cy="1158972"/>
              </a:xfrm>
              <a:prstGeom prst="rect">
                <a:avLst/>
              </a:prstGeom>
            </p:spPr>
            <p:txBody>
              <a:bodyPr wrap="square">
                <a:spAutoFit/>
              </a:bodyPr>
              <a:lstStyle/>
              <a:p>
                <a:pPr marL="0" lvl="0" indent="0" algn="l">
                  <a:lnSpc>
                    <a:spcPct val="125000"/>
                  </a:lnSpc>
                  <a:buNone/>
                </a:pPr>
                <a:r>
                  <a:rPr lang="en-US" altLang="zh-CN" dirty="0">
                    <a:solidFill>
                      <a:prstClr val="black"/>
                    </a:solidFill>
                  </a:rPr>
                  <a:t>E</a:t>
                </a:r>
                <a14:m>
                  <m:oMath xmlns:m="http://schemas.openxmlformats.org/officeDocument/2006/math">
                    <m:r>
                      <a:rPr lang="en-US" altLang="zh-CN" i="1">
                        <a:solidFill>
                          <a:prstClr val="black"/>
                        </a:solidFill>
                        <a:latin typeface="Cambria Math"/>
                        <a:ea typeface="Cambria Math"/>
                      </a:rPr>
                      <m:t>∝</m:t>
                    </m:r>
                    <m:f>
                      <m:fPr>
                        <m:ctrlPr>
                          <a:rPr lang="en-US" altLang="zh-CN" i="1">
                            <a:solidFill>
                              <a:prstClr val="black"/>
                            </a:solidFill>
                            <a:latin typeface="Cambria Math" panose="02040503050406030204" pitchFamily="18" charset="0"/>
                            <a:ea typeface="Cambria Math"/>
                          </a:rPr>
                        </m:ctrlPr>
                      </m:fPr>
                      <m:num>
                        <m:r>
                          <a:rPr lang="en-US" altLang="zh-CN" i="1">
                            <a:solidFill>
                              <a:prstClr val="black"/>
                            </a:solidFill>
                            <a:latin typeface="Cambria Math"/>
                            <a:ea typeface="Cambria Math"/>
                          </a:rPr>
                          <m:t>1</m:t>
                        </m:r>
                      </m:num>
                      <m:den>
                        <m:sSup>
                          <m:sSupPr>
                            <m:ctrlPr>
                              <a:rPr lang="en-US" altLang="zh-CN" i="1">
                                <a:solidFill>
                                  <a:prstClr val="black"/>
                                </a:solidFill>
                                <a:latin typeface="Cambria Math" panose="02040503050406030204" pitchFamily="18" charset="0"/>
                                <a:ea typeface="Cambria Math"/>
                              </a:rPr>
                            </m:ctrlPr>
                          </m:sSupPr>
                          <m:e>
                            <m:r>
                              <a:rPr lang="en-US" altLang="zh-CN" i="1">
                                <a:solidFill>
                                  <a:prstClr val="black"/>
                                </a:solidFill>
                                <a:latin typeface="Cambria Math"/>
                                <a:ea typeface="Cambria Math"/>
                              </a:rPr>
                              <m:t>𝑟</m:t>
                            </m:r>
                          </m:e>
                          <m:sup>
                            <m:r>
                              <a:rPr lang="en-US" altLang="zh-CN" i="1">
                                <a:solidFill>
                                  <a:prstClr val="black"/>
                                </a:solidFill>
                                <a:latin typeface="Cambria Math"/>
                                <a:ea typeface="Cambria Math"/>
                              </a:rPr>
                              <m:t>3</m:t>
                            </m:r>
                          </m:sup>
                        </m:sSup>
                      </m:den>
                    </m:f>
                  </m:oMath>
                </a14:m>
                <a:r>
                  <a:rPr lang="zh-CN" altLang="en-US" dirty="0">
                    <a:solidFill>
                      <a:prstClr val="black"/>
                    </a:solidFill>
                  </a:rPr>
                  <a:t> </a:t>
                </a:r>
                <a:r>
                  <a:rPr lang="zh-CN" altLang="en-US" dirty="0">
                    <a:solidFill>
                      <a:prstClr val="black"/>
                    </a:solidFill>
                    <a:ea typeface="仿宋" panose="02010609060101010101" pitchFamily="49" charset="-122"/>
                  </a:rPr>
                  <a:t>说明在远区，电偶极子的场强比点电荷下降的更快（因正负电荷有抵消作用）</a:t>
                </a:r>
                <a:endParaRPr lang="en-US" altLang="zh-CN" dirty="0">
                  <a:solidFill>
                    <a:prstClr val="black"/>
                  </a:solidFill>
                  <a:ea typeface="仿宋" panose="02010609060101010101" pitchFamily="49"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971600" y="4041068"/>
                <a:ext cx="7200800" cy="1158972"/>
              </a:xfrm>
              <a:prstGeom prst="rect">
                <a:avLst/>
              </a:prstGeom>
              <a:blipFill rotWithShape="0">
                <a:blip r:embed="rId7"/>
                <a:stretch>
                  <a:fillRect l="-1269" b="-9474"/>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48</a:t>
            </a:fld>
            <a:endParaRPr lang="en-US" altLang="zh-CN"/>
          </a:p>
        </p:txBody>
      </p:sp>
      <p:pic>
        <p:nvPicPr>
          <p:cNvPr id="3" name="图片 2"/>
          <p:cNvPicPr>
            <a:picLocks noChangeAspect="1"/>
          </p:cNvPicPr>
          <p:nvPr/>
        </p:nvPicPr>
        <p:blipFill>
          <a:blip r:embed="rId2"/>
          <a:stretch>
            <a:fillRect/>
          </a:stretch>
        </p:blipFill>
        <p:spPr>
          <a:xfrm>
            <a:off x="1619672" y="1232756"/>
            <a:ext cx="6347619" cy="4859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49</a:t>
            </a:fld>
            <a:endParaRPr lang="en-US" altLang="zh-CN"/>
          </a:p>
        </p:txBody>
      </p:sp>
      <p:sp>
        <p:nvSpPr>
          <p:cNvPr id="4" name="文本框 3"/>
          <p:cNvSpPr txBox="1"/>
          <p:nvPr>
            <p:custDataLst>
              <p:tags r:id="rId3"/>
            </p:custDataLst>
          </p:nvPr>
        </p:nvSpPr>
        <p:spPr>
          <a:xfrm>
            <a:off x="601418" y="650557"/>
            <a:ext cx="7690048"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a:latin typeface="仿宋" panose="02010609060101010101" pitchFamily="49" charset="-122"/>
                <a:ea typeface="仿宋" panose="02010609060101010101" pitchFamily="49" charset="-122"/>
              </a:rPr>
              <a:t>例题（重点</a:t>
            </a:r>
            <a:r>
              <a:rPr lang="zh-CN" altLang="zh-CN" sz="2800" b="1" kern="100" dirty="0" smtClean="0">
                <a:latin typeface="仿宋" panose="02010609060101010101" pitchFamily="49" charset="-122"/>
                <a:ea typeface="仿宋" panose="02010609060101010101" pitchFamily="49" charset="-122"/>
              </a:rPr>
              <a:t>）</a:t>
            </a:r>
            <a:r>
              <a:rPr lang="zh-CN" altLang="en-US" sz="2800" b="1" kern="100" dirty="0" smtClean="0">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rPr>
              <a:t>半径为</a:t>
            </a:r>
            <a:r>
              <a:rPr lang="en-US" altLang="zh-CN" sz="2800" kern="100" dirty="0">
                <a:ea typeface="仿宋" panose="02010609060101010101" pitchFamily="49" charset="-122"/>
              </a:rPr>
              <a:t>R</a:t>
            </a:r>
            <a:r>
              <a:rPr lang="zh-CN" altLang="zh-CN" sz="2800" kern="100" dirty="0">
                <a:ea typeface="仿宋" panose="02010609060101010101" pitchFamily="49" charset="-122"/>
              </a:rPr>
              <a:t>的均匀带电细圆环电量为</a:t>
            </a:r>
            <a:r>
              <a:rPr lang="en-US" altLang="zh-CN" sz="2800" kern="100" dirty="0">
                <a:ea typeface="仿宋" panose="02010609060101010101" pitchFamily="49" charset="-122"/>
              </a:rPr>
              <a:t>q</a:t>
            </a:r>
            <a:r>
              <a:rPr lang="zh-CN" altLang="zh-CN" sz="2800" kern="100" dirty="0" smtClean="0">
                <a:ea typeface="仿宋" panose="02010609060101010101" pitchFamily="49" charset="-122"/>
              </a:rPr>
              <a:t>。试</a:t>
            </a:r>
            <a:r>
              <a:rPr lang="zh-CN" altLang="zh-CN" sz="2800" kern="100" dirty="0">
                <a:ea typeface="仿宋" panose="02010609060101010101" pitchFamily="49" charset="-122"/>
              </a:rPr>
              <a:t>计算圆环轴线上任一点</a:t>
            </a:r>
            <a:r>
              <a:rPr lang="en-US" altLang="zh-CN" sz="2800" kern="100" dirty="0">
                <a:ea typeface="仿宋" panose="02010609060101010101" pitchFamily="49" charset="-122"/>
              </a:rPr>
              <a:t>P</a:t>
            </a:r>
            <a:r>
              <a:rPr lang="zh-CN" altLang="zh-CN" sz="2800" kern="100" dirty="0">
                <a:ea typeface="仿宋" panose="02010609060101010101" pitchFamily="49" charset="-122"/>
              </a:rPr>
              <a:t>的电场强度。</a:t>
            </a:r>
          </a:p>
          <a:p>
            <a:pPr algn="just">
              <a:spcAft>
                <a:spcPts val="0"/>
              </a:spcAft>
            </a:pPr>
            <a:endParaRPr lang="zh-CN" altLang="zh-CN" sz="2800" b="1" kern="100" dirty="0">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3" name="图片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8231" y="2096852"/>
            <a:ext cx="2054938" cy="3826438"/>
          </a:xfrm>
          <a:prstGeom prst="rect">
            <a:avLst/>
          </a:prstGeom>
        </p:spPr>
      </p:pic>
      <p:sp>
        <p:nvSpPr>
          <p:cNvPr id="14" name="矩形 13"/>
          <p:cNvSpPr/>
          <p:nvPr/>
        </p:nvSpPr>
        <p:spPr>
          <a:xfrm>
            <a:off x="601418" y="2298554"/>
            <a:ext cx="5115299" cy="143032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解：这是电荷连续分布的问题。</a:t>
            </a:r>
          </a:p>
          <a:p>
            <a:pPr algn="just">
              <a:lnSpc>
                <a:spcPct val="125000"/>
              </a:lnSpc>
              <a:spcAft>
                <a:spcPts val="0"/>
              </a:spcAft>
            </a:pPr>
            <a:r>
              <a:rPr lang="zh-CN" altLang="zh-CN" kern="100" dirty="0">
                <a:ea typeface="仿宋" panose="02010609060101010101" pitchFamily="49" charset="-122"/>
              </a:rPr>
              <a:t>取任一电荷元</a:t>
            </a:r>
            <a:r>
              <a:rPr lang="en-US" altLang="zh-CN" kern="100" dirty="0" err="1">
                <a:ea typeface="仿宋" panose="02010609060101010101" pitchFamily="49" charset="-122"/>
              </a:rPr>
              <a:t>dq</a:t>
            </a:r>
            <a:r>
              <a:rPr lang="zh-CN" altLang="zh-CN" kern="100" dirty="0">
                <a:ea typeface="仿宋" panose="02010609060101010101" pitchFamily="49" charset="-122"/>
              </a:rPr>
              <a:t>，它在</a:t>
            </a:r>
            <a:r>
              <a:rPr lang="en-US" altLang="zh-CN" kern="100" dirty="0">
                <a:ea typeface="仿宋" panose="02010609060101010101" pitchFamily="49" charset="-122"/>
              </a:rPr>
              <a:t>P</a:t>
            </a:r>
            <a:r>
              <a:rPr lang="zh-CN" altLang="zh-CN" kern="100" dirty="0">
                <a:ea typeface="仿宋" panose="02010609060101010101" pitchFamily="49" charset="-122"/>
              </a:rPr>
              <a:t>点产生的</a:t>
            </a:r>
          </a:p>
          <a:p>
            <a:pPr algn="just">
              <a:lnSpc>
                <a:spcPct val="125000"/>
              </a:lnSpc>
              <a:spcAft>
                <a:spcPts val="0"/>
              </a:spcAft>
            </a:pPr>
            <a:r>
              <a:rPr lang="zh-CN" altLang="zh-CN" kern="100" dirty="0">
                <a:ea typeface="仿宋" panose="02010609060101010101" pitchFamily="49" charset="-122"/>
              </a:rPr>
              <a:t>电场强度为</a:t>
            </a:r>
            <a:r>
              <a:rPr lang="en-US" altLang="zh-CN" kern="100" dirty="0" err="1">
                <a:ea typeface="仿宋" panose="02010609060101010101" pitchFamily="49" charset="-122"/>
              </a:rPr>
              <a:t>dE</a:t>
            </a:r>
            <a:r>
              <a:rPr lang="zh-CN" altLang="zh-CN" kern="100" dirty="0">
                <a:ea typeface="仿宋" panose="02010609060101010101" pitchFamily="49" charset="-122"/>
              </a:rPr>
              <a:t>：</a:t>
            </a:r>
            <a:endParaRPr lang="zh-CN" altLang="en-US" kern="100" dirty="0">
              <a:ea typeface="仿宋" panose="02010609060101010101"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009979128"/>
              </p:ext>
            </p:extLst>
          </p:nvPr>
        </p:nvGraphicFramePr>
        <p:xfrm>
          <a:off x="1955597" y="3880139"/>
          <a:ext cx="2567037" cy="1123079"/>
        </p:xfrm>
        <a:graphic>
          <a:graphicData uri="http://schemas.openxmlformats.org/presentationml/2006/ole">
            <mc:AlternateContent xmlns:mc="http://schemas.openxmlformats.org/markup-compatibility/2006">
              <mc:Choice xmlns:v="urn:schemas-microsoft-com:vml" Requires="v">
                <p:oleObj spid="_x0000_s85154" name="Equation" r:id="rId14" imgW="977760" imgH="431640" progId="Equation.DSMT4">
                  <p:embed/>
                </p:oleObj>
              </mc:Choice>
              <mc:Fallback>
                <p:oleObj name="Equation" r:id="rId14" imgW="977760" imgH="431640" progId="Equation.DSMT4">
                  <p:embed/>
                  <p:pic>
                    <p:nvPicPr>
                      <p:cNvPr id="0" name=""/>
                      <p:cNvPicPr>
                        <a:picLocks noChangeAspect="1" noChangeArrowheads="1"/>
                      </p:cNvPicPr>
                      <p:nvPr/>
                    </p:nvPicPr>
                    <p:blipFill>
                      <a:blip r:embed="rId15"/>
                      <a:srcRect/>
                      <a:stretch>
                        <a:fillRect/>
                      </a:stretch>
                    </p:blipFill>
                    <p:spPr bwMode="auto">
                      <a:xfrm>
                        <a:off x="1955597" y="3880139"/>
                        <a:ext cx="2567037" cy="1123079"/>
                      </a:xfrm>
                      <a:prstGeom prst="rect">
                        <a:avLst/>
                      </a:prstGeom>
                      <a:noFill/>
                    </p:spPr>
                  </p:pic>
                </p:oleObj>
              </mc:Fallback>
            </mc:AlternateContent>
          </a:graphicData>
        </a:graphic>
      </p:graphicFrame>
      <p:graphicFrame>
        <p:nvGraphicFramePr>
          <p:cNvPr id="16" name="Object 21"/>
          <p:cNvGraphicFramePr>
            <a:graphicFrameLocks noChangeAspect="1"/>
          </p:cNvGraphicFramePr>
          <p:nvPr>
            <p:extLst>
              <p:ext uri="{D42A27DB-BD31-4B8C-83A1-F6EECF244321}">
                <p14:modId xmlns:p14="http://schemas.microsoft.com/office/powerpoint/2010/main" val="4239387231"/>
              </p:ext>
            </p:extLst>
          </p:nvPr>
        </p:nvGraphicFramePr>
        <p:xfrm>
          <a:off x="1904284" y="5165045"/>
          <a:ext cx="2393950" cy="627062"/>
        </p:xfrm>
        <a:graphic>
          <a:graphicData uri="http://schemas.openxmlformats.org/presentationml/2006/ole">
            <mc:AlternateContent xmlns:mc="http://schemas.openxmlformats.org/markup-compatibility/2006">
              <mc:Choice xmlns:v="urn:schemas-microsoft-com:vml" Requires="v">
                <p:oleObj spid="_x0000_s85155" name="Equation" r:id="rId16" imgW="1155700" imgH="254000" progId="Equation.DSMT4">
                  <p:embed/>
                </p:oleObj>
              </mc:Choice>
              <mc:Fallback>
                <p:oleObj name="Equation" r:id="rId16" imgW="1155700" imgH="2540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4284" y="5165045"/>
                        <a:ext cx="239395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51107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a:t>
            </a:fld>
            <a:endParaRPr lang="en-US" altLang="zh-CN"/>
          </a:p>
        </p:txBody>
      </p:sp>
      <p:sp>
        <p:nvSpPr>
          <p:cNvPr id="3" name="标题 4"/>
          <p:cNvSpPr txBox="1"/>
          <p:nvPr/>
        </p:nvSpPr>
        <p:spPr>
          <a:xfrm>
            <a:off x="572457" y="671824"/>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§1.</a:t>
            </a:r>
            <a:r>
              <a:rPr lang="zh-CN" altLang="en-US" sz="3600" kern="0" dirty="0" smtClean="0">
                <a:latin typeface="仿宋" panose="02010609060101010101" pitchFamily="49" charset="-122"/>
                <a:ea typeface="仿宋" panose="02010609060101010101" pitchFamily="49" charset="-122"/>
              </a:rPr>
              <a:t>电荷 库伦定律 </a:t>
            </a:r>
          </a:p>
        </p:txBody>
      </p:sp>
      <p:sp>
        <p:nvSpPr>
          <p:cNvPr id="4" name="文本框 3"/>
          <p:cNvSpPr txBox="1"/>
          <p:nvPr/>
        </p:nvSpPr>
        <p:spPr>
          <a:xfrm>
            <a:off x="698076" y="1628800"/>
            <a:ext cx="7646781" cy="553998"/>
          </a:xfrm>
          <a:prstGeom prst="rect">
            <a:avLst/>
          </a:prstGeom>
          <a:noFill/>
        </p:spPr>
        <p:txBody>
          <a:bodyPr wrap="square" rtlCol="0">
            <a:spAutoFit/>
          </a:bodyPr>
          <a:lstStyle/>
          <a:p>
            <a:pPr algn="l">
              <a:lnSpc>
                <a:spcPct val="125000"/>
              </a:lnSpc>
            </a:pPr>
            <a:r>
              <a:rPr lang="zh-CN" altLang="en-US" dirty="0">
                <a:latin typeface="仿宋" panose="02010609060101010101" pitchFamily="49" charset="-122"/>
                <a:ea typeface="仿宋" panose="02010609060101010101" pitchFamily="49" charset="-122"/>
              </a:rPr>
              <a:t>一</a:t>
            </a: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电荷</a:t>
            </a:r>
            <a:r>
              <a:rPr lang="zh-CN" altLang="en-US" dirty="0" smtClean="0">
                <a:latin typeface="仿宋" panose="02010609060101010101" pitchFamily="49" charset="-122"/>
                <a:ea typeface="仿宋" panose="02010609060101010101" pitchFamily="49" charset="-122"/>
              </a:rPr>
              <a:t>：电荷是电学中最基本的概念。</a:t>
            </a:r>
            <a:endParaRPr lang="zh-CN" altLang="en-US"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4644008" y="2672916"/>
            <a:ext cx="4132145" cy="3287452"/>
          </a:xfrm>
          <a:prstGeom prst="rect">
            <a:avLst/>
          </a:prstGeom>
        </p:spPr>
      </p:pic>
      <p:sp>
        <p:nvSpPr>
          <p:cNvPr id="6" name="文本框 5"/>
          <p:cNvSpPr txBox="1"/>
          <p:nvPr/>
        </p:nvSpPr>
        <p:spPr>
          <a:xfrm>
            <a:off x="698076" y="2668791"/>
            <a:ext cx="3549888" cy="3323987"/>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早期，人们是通过物质的</a:t>
            </a:r>
            <a:r>
              <a:rPr lang="zh-CN" altLang="en-US" dirty="0" smtClean="0">
                <a:solidFill>
                  <a:srgbClr val="C00000"/>
                </a:solidFill>
                <a:latin typeface="仿宋" panose="02010609060101010101" pitchFamily="49" charset="-122"/>
                <a:ea typeface="仿宋" panose="02010609060101010101" pitchFamily="49" charset="-122"/>
              </a:rPr>
              <a:t>力效应</a:t>
            </a:r>
            <a:r>
              <a:rPr lang="zh-CN" altLang="en-US" dirty="0" smtClean="0">
                <a:latin typeface="仿宋" panose="02010609060101010101" pitchFamily="49" charset="-122"/>
                <a:ea typeface="仿宋" panose="02010609060101010101" pitchFamily="49" charset="-122"/>
              </a:rPr>
              <a:t>来定义它的。人们发现许多物质，如琥珀、玻璃棒、硬橡胶棒等，经过毛皮或丝绸摩擦后，能吸引轻小物质，便说这些</a:t>
            </a:r>
            <a:r>
              <a:rPr lang="zh-CN" altLang="en-US" dirty="0" smtClean="0">
                <a:solidFill>
                  <a:srgbClr val="C00000"/>
                </a:solidFill>
                <a:latin typeface="仿宋" panose="02010609060101010101" pitchFamily="49" charset="-122"/>
                <a:ea typeface="仿宋" panose="02010609060101010101" pitchFamily="49" charset="-122"/>
              </a:rPr>
              <a:t>物质带了电荷</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50</a:t>
            </a:fld>
            <a:endParaRPr lang="en-US" altLang="zh-CN"/>
          </a:p>
        </p:txBody>
      </p:sp>
      <p:sp>
        <p:nvSpPr>
          <p:cNvPr id="3" name="矩形 2"/>
          <p:cNvSpPr/>
          <p:nvPr/>
        </p:nvSpPr>
        <p:spPr>
          <a:xfrm>
            <a:off x="755576" y="872716"/>
            <a:ext cx="7473124" cy="101566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由于圆环的对称性，</a:t>
            </a:r>
            <a:r>
              <a:rPr lang="en-US" altLang="zh-CN" kern="100" dirty="0" err="1">
                <a:ea typeface="仿宋" panose="02010609060101010101" pitchFamily="49" charset="-122"/>
              </a:rPr>
              <a:t>dE</a:t>
            </a:r>
            <a:r>
              <a:rPr lang="zh-CN" altLang="zh-CN" kern="100" dirty="0">
                <a:ea typeface="仿宋" panose="02010609060101010101" pitchFamily="49" charset="-122"/>
              </a:rPr>
              <a:t>在水平方向互相抵消，只有沿</a:t>
            </a:r>
            <a:r>
              <a:rPr lang="en-US" altLang="zh-CN" kern="100" dirty="0">
                <a:ea typeface="仿宋" panose="02010609060101010101" pitchFamily="49" charset="-122"/>
              </a:rPr>
              <a:t>x</a:t>
            </a:r>
            <a:r>
              <a:rPr lang="zh-CN" altLang="zh-CN" kern="100" dirty="0">
                <a:ea typeface="仿宋" panose="02010609060101010101" pitchFamily="49" charset="-122"/>
              </a:rPr>
              <a:t>轴方向分量。</a:t>
            </a:r>
            <a:endParaRPr lang="zh-CN" altLang="en-US" kern="100" dirty="0">
              <a:ea typeface="仿宋" panose="02010609060101010101" pitchFamily="49" charset="-122"/>
            </a:endParaRPr>
          </a:p>
        </p:txBody>
      </p:sp>
      <p:sp>
        <p:nvSpPr>
          <p:cNvPr id="5" name="Rectangle 2"/>
          <p:cNvSpPr>
            <a:spLocks noChangeArrowheads="1"/>
          </p:cNvSpPr>
          <p:nvPr/>
        </p:nvSpPr>
        <p:spPr bwMode="auto">
          <a:xfrm>
            <a:off x="1115615" y="2420887"/>
            <a:ext cx="97127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103948" y="2106566"/>
          <a:ext cx="6728416" cy="782374"/>
        </p:xfrm>
        <a:graphic>
          <a:graphicData uri="http://schemas.openxmlformats.org/presentationml/2006/ole">
            <mc:AlternateContent xmlns:mc="http://schemas.openxmlformats.org/markup-compatibility/2006">
              <mc:Choice xmlns:v="urn:schemas-microsoft-com:vml" Requires="v">
                <p:oleObj spid="_x0000_s33438" name="Equation" r:id="rId3" imgW="3708400" imgH="431800" progId="Equation.DSMT4">
                  <p:embed/>
                </p:oleObj>
              </mc:Choice>
              <mc:Fallback>
                <p:oleObj name="Equation" r:id="rId3" imgW="37084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948" y="2106566"/>
                        <a:ext cx="6728416" cy="782374"/>
                      </a:xfrm>
                      <a:prstGeom prst="rect">
                        <a:avLst/>
                      </a:prstGeom>
                      <a:noFill/>
                    </p:spPr>
                  </p:pic>
                </p:oleObj>
              </mc:Fallback>
            </mc:AlternateContent>
          </a:graphicData>
        </a:graphic>
      </p:graphicFrame>
      <p:sp>
        <p:nvSpPr>
          <p:cNvPr id="7" name="矩形 6"/>
          <p:cNvSpPr/>
          <p:nvPr/>
        </p:nvSpPr>
        <p:spPr>
          <a:xfrm>
            <a:off x="755576" y="3107127"/>
            <a:ext cx="357020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由图中的几何关系可得：</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1259632" y="3786979"/>
            <a:ext cx="5508612" cy="461665"/>
          </a:xfrm>
          <a:prstGeom prst="rect">
            <a:avLst/>
          </a:prstGeom>
        </p:spPr>
        <p:txBody>
          <a:bodyPr wrap="square">
            <a:spAutoFit/>
          </a:bodyPr>
          <a:lstStyle/>
          <a:p>
            <a:pPr indent="266700" algn="just">
              <a:spcAft>
                <a:spcPts val="0"/>
              </a:spcAft>
            </a:pPr>
            <a:r>
              <a:rPr lang="en-US" altLang="zh-CN" kern="100" dirty="0" err="1"/>
              <a:t>cosθ</a:t>
            </a:r>
            <a:r>
              <a:rPr lang="zh-CN" altLang="zh-CN" kern="100" dirty="0"/>
              <a:t>＝</a:t>
            </a:r>
            <a:r>
              <a:rPr lang="en-US" altLang="zh-CN" kern="100" dirty="0"/>
              <a:t>x/r</a:t>
            </a:r>
            <a:r>
              <a:rPr lang="zh-CN" altLang="zh-CN" kern="100" dirty="0"/>
              <a:t>＝</a:t>
            </a:r>
            <a:r>
              <a:rPr lang="en-US" altLang="zh-CN" kern="100" dirty="0"/>
              <a:t>x/(R</a:t>
            </a:r>
            <a:r>
              <a:rPr lang="en-US" altLang="zh-CN" kern="100" baseline="30000" dirty="0"/>
              <a:t>2</a:t>
            </a:r>
            <a:r>
              <a:rPr lang="zh-CN" altLang="zh-CN" kern="100" dirty="0"/>
              <a:t>＋</a:t>
            </a:r>
            <a:r>
              <a:rPr lang="en-US" altLang="zh-CN" kern="100" dirty="0"/>
              <a:t>x</a:t>
            </a:r>
            <a:r>
              <a:rPr lang="en-US" altLang="zh-CN" kern="100" baseline="30000" dirty="0"/>
              <a:t>2</a:t>
            </a:r>
            <a:r>
              <a:rPr lang="en-US" altLang="zh-CN" kern="100" dirty="0"/>
              <a:t>)</a:t>
            </a:r>
            <a:r>
              <a:rPr lang="en-US" altLang="zh-CN" kern="100" baseline="30000" dirty="0"/>
              <a:t>1/2</a:t>
            </a:r>
            <a:r>
              <a:rPr lang="en-US" altLang="zh-CN" kern="100" dirty="0"/>
              <a:t>    </a:t>
            </a:r>
            <a:r>
              <a:rPr lang="zh-CN" altLang="zh-CN" kern="100" dirty="0">
                <a:latin typeface="仿宋" panose="02010609060101010101" pitchFamily="49" charset="-122"/>
                <a:ea typeface="仿宋" panose="02010609060101010101" pitchFamily="49" charset="-122"/>
              </a:rPr>
              <a:t>代入得：</a:t>
            </a:r>
          </a:p>
        </p:txBody>
      </p:sp>
      <p:graphicFrame>
        <p:nvGraphicFramePr>
          <p:cNvPr id="10" name="对象 9"/>
          <p:cNvGraphicFramePr>
            <a:graphicFrameLocks noChangeAspect="1"/>
          </p:cNvGraphicFramePr>
          <p:nvPr/>
        </p:nvGraphicFramePr>
        <p:xfrm>
          <a:off x="1835696" y="4466831"/>
          <a:ext cx="2761397" cy="959844"/>
        </p:xfrm>
        <a:graphic>
          <a:graphicData uri="http://schemas.openxmlformats.org/presentationml/2006/ole">
            <mc:AlternateContent xmlns:mc="http://schemas.openxmlformats.org/markup-compatibility/2006">
              <mc:Choice xmlns:v="urn:schemas-microsoft-com:vml" Requires="v">
                <p:oleObj spid="_x0000_s33439" name="Equation" r:id="rId5" imgW="1346200" imgH="469900" progId="Equation.DSMT4">
                  <p:embed/>
                </p:oleObj>
              </mc:Choice>
              <mc:Fallback>
                <p:oleObj name="Equation" r:id="rId5" imgW="1346200" imgH="4699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4466831"/>
                        <a:ext cx="2761397" cy="959844"/>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51</a:t>
            </a:fld>
            <a:endParaRPr lang="en-US" altLang="zh-CN"/>
          </a:p>
        </p:txBody>
      </p:sp>
      <p:sp>
        <p:nvSpPr>
          <p:cNvPr id="6" name="Rectangle 4"/>
          <p:cNvSpPr>
            <a:spLocks noChangeArrowheads="1"/>
          </p:cNvSpPr>
          <p:nvPr/>
        </p:nvSpPr>
        <p:spPr bwMode="auto">
          <a:xfrm>
            <a:off x="1086001" y="836712"/>
            <a:ext cx="439896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eaLnBrk="0" latinLnBrk="0" hangingPunct="0">
              <a:lnSpc>
                <a:spcPct val="125000"/>
              </a:lnSpc>
              <a:spcAft>
                <a:spcPts val="0"/>
              </a:spcAft>
              <a:buClrTx/>
              <a:buSzTx/>
              <a:buFontTx/>
              <a:buNone/>
            </a:pPr>
            <a:r>
              <a:rPr lang="zh-CN" kern="100" dirty="0">
                <a:ea typeface="仿宋" panose="02010609060101010101" pitchFamily="49" charset="-122"/>
              </a:rPr>
              <a:t>讨论几种情况：</a:t>
            </a:r>
          </a:p>
          <a:p>
            <a:pPr marL="0" marR="0" lvl="0" indent="0" algn="just" defTabSz="914400" eaLnBrk="0" latinLnBrk="0" hangingPunct="0">
              <a:lnSpc>
                <a:spcPct val="125000"/>
              </a:lnSpc>
              <a:spcAft>
                <a:spcPts val="0"/>
              </a:spcAft>
              <a:buClrTx/>
              <a:buSzTx/>
              <a:buFontTx/>
              <a:buNone/>
            </a:pPr>
            <a:r>
              <a:rPr lang="zh-CN" kern="100" dirty="0">
                <a:ea typeface="仿宋" panose="02010609060101010101" pitchFamily="49" charset="-122"/>
              </a:rPr>
              <a:t>当</a:t>
            </a:r>
            <a:r>
              <a:rPr lang="en-US" altLang="zh-CN" kern="100" dirty="0">
                <a:ea typeface="仿宋" panose="02010609060101010101" pitchFamily="49" charset="-122"/>
              </a:rPr>
              <a:t>x</a:t>
            </a:r>
            <a:r>
              <a:rPr lang="zh-CN" altLang="en-US" kern="100" dirty="0">
                <a:ea typeface="仿宋" panose="02010609060101010101" pitchFamily="49" charset="-122"/>
              </a:rPr>
              <a:t>＝</a:t>
            </a:r>
            <a:r>
              <a:rPr lang="en-US" altLang="zh-CN" kern="100" dirty="0">
                <a:ea typeface="仿宋" panose="02010609060101010101" pitchFamily="49" charset="-122"/>
              </a:rPr>
              <a:t>0</a:t>
            </a:r>
            <a:r>
              <a:rPr lang="zh-CN" altLang="en-US" kern="100" dirty="0">
                <a:ea typeface="仿宋" panose="02010609060101010101" pitchFamily="49" charset="-122"/>
              </a:rPr>
              <a:t>时，</a:t>
            </a:r>
            <a:r>
              <a:rPr lang="en-US" altLang="zh-CN" kern="100" dirty="0">
                <a:ea typeface="仿宋" panose="02010609060101010101" pitchFamily="49" charset="-122"/>
              </a:rPr>
              <a:t>E</a:t>
            </a:r>
            <a:r>
              <a:rPr lang="zh-CN" altLang="en-US" kern="100" dirty="0">
                <a:ea typeface="仿宋" panose="02010609060101010101" pitchFamily="49" charset="-122"/>
              </a:rPr>
              <a:t>＝</a:t>
            </a:r>
            <a:r>
              <a:rPr lang="en-US" altLang="zh-CN" kern="100" dirty="0">
                <a:ea typeface="仿宋" panose="02010609060101010101" pitchFamily="49" charset="-122"/>
              </a:rPr>
              <a:t>0</a:t>
            </a:r>
          </a:p>
          <a:p>
            <a:pPr marL="0" marR="0" lvl="0" indent="0" algn="just" defTabSz="914400" eaLnBrk="0" latinLnBrk="0" hangingPunct="0">
              <a:lnSpc>
                <a:spcPct val="125000"/>
              </a:lnSpc>
              <a:spcAft>
                <a:spcPts val="0"/>
              </a:spcAft>
              <a:buClrTx/>
              <a:buSzTx/>
              <a:buFontTx/>
              <a:buNone/>
            </a:pPr>
            <a:r>
              <a:rPr lang="zh-CN" altLang="en-US" kern="100" dirty="0">
                <a:ea typeface="仿宋" panose="02010609060101010101" pitchFamily="49" charset="-122"/>
              </a:rPr>
              <a:t>当</a:t>
            </a:r>
            <a:r>
              <a:rPr lang="en-US" altLang="zh-CN" kern="100" dirty="0">
                <a:ea typeface="仿宋" panose="02010609060101010101" pitchFamily="49" charset="-122"/>
              </a:rPr>
              <a:t>x&gt;&gt;R</a:t>
            </a:r>
            <a:r>
              <a:rPr lang="zh-CN" altLang="en-US" kern="100" dirty="0">
                <a:ea typeface="仿宋" panose="02010609060101010101" pitchFamily="49" charset="-122"/>
              </a:rPr>
              <a:t>时，</a:t>
            </a:r>
            <a:r>
              <a:rPr lang="en-US" altLang="zh-CN" kern="100" dirty="0">
                <a:ea typeface="仿宋" panose="02010609060101010101" pitchFamily="49" charset="-122"/>
              </a:rPr>
              <a:t>(R</a:t>
            </a:r>
            <a:r>
              <a:rPr lang="en-US" altLang="zh-CN" kern="100" baseline="30000" dirty="0">
                <a:ea typeface="仿宋" panose="02010609060101010101" pitchFamily="49" charset="-122"/>
              </a:rPr>
              <a:t>2</a:t>
            </a:r>
            <a:r>
              <a:rPr lang="zh-CN" altLang="en-US" kern="100" dirty="0">
                <a:ea typeface="仿宋" panose="02010609060101010101" pitchFamily="49" charset="-122"/>
              </a:rPr>
              <a:t>＋</a:t>
            </a:r>
            <a:r>
              <a:rPr lang="en-US" altLang="zh-CN" kern="100" dirty="0">
                <a:ea typeface="仿宋" panose="02010609060101010101" pitchFamily="49" charset="-122"/>
              </a:rPr>
              <a:t>x</a:t>
            </a:r>
            <a:r>
              <a:rPr lang="en-US" altLang="zh-CN" kern="100" baseline="30000" dirty="0">
                <a:ea typeface="仿宋" panose="02010609060101010101" pitchFamily="49" charset="-122"/>
              </a:rPr>
              <a:t>2</a:t>
            </a:r>
            <a:r>
              <a:rPr lang="en-US" altLang="zh-CN" kern="100" dirty="0">
                <a:ea typeface="仿宋" panose="02010609060101010101" pitchFamily="49" charset="-122"/>
              </a:rPr>
              <a:t>)</a:t>
            </a:r>
            <a:r>
              <a:rPr lang="en-US" altLang="zh-CN" kern="100" baseline="30000" dirty="0">
                <a:ea typeface="仿宋" panose="02010609060101010101" pitchFamily="49" charset="-122"/>
              </a:rPr>
              <a:t>3/2</a:t>
            </a:r>
            <a:r>
              <a:rPr lang="en-US" altLang="zh-CN" kern="100" dirty="0">
                <a:ea typeface="仿宋" panose="02010609060101010101" pitchFamily="49" charset="-122"/>
              </a:rPr>
              <a:t>≈</a:t>
            </a:r>
            <a:r>
              <a:rPr lang="en-US" altLang="zh-CN" kern="100" dirty="0" smtClean="0">
                <a:ea typeface="仿宋" panose="02010609060101010101" pitchFamily="49" charset="-122"/>
              </a:rPr>
              <a:t>x</a:t>
            </a:r>
            <a:r>
              <a:rPr lang="en-US" altLang="zh-CN" kern="100" baseline="30000" dirty="0" smtClean="0">
                <a:ea typeface="仿宋" panose="02010609060101010101" pitchFamily="49" charset="-122"/>
              </a:rPr>
              <a:t>3</a:t>
            </a:r>
            <a:r>
              <a:rPr lang="zh-CN" altLang="en-US" kern="100" dirty="0" smtClean="0">
                <a:ea typeface="仿宋" panose="02010609060101010101" pitchFamily="49" charset="-122"/>
              </a:rPr>
              <a:t>，</a:t>
            </a:r>
            <a:r>
              <a:rPr lang="zh-CN" altLang="en-US" kern="100" dirty="0">
                <a:ea typeface="仿宋" panose="02010609060101010101" pitchFamily="49" charset="-122"/>
              </a:rPr>
              <a:t>则  </a:t>
            </a:r>
          </a:p>
        </p:txBody>
      </p:sp>
      <p:graphicFrame>
        <p:nvGraphicFramePr>
          <p:cNvPr id="7" name="对象 6"/>
          <p:cNvGraphicFramePr>
            <a:graphicFrameLocks noChangeAspect="1"/>
          </p:cNvGraphicFramePr>
          <p:nvPr>
            <p:extLst>
              <p:ext uri="{D42A27DB-BD31-4B8C-83A1-F6EECF244321}">
                <p14:modId xmlns:p14="http://schemas.microsoft.com/office/powerpoint/2010/main" val="3155662601"/>
              </p:ext>
            </p:extLst>
          </p:nvPr>
        </p:nvGraphicFramePr>
        <p:xfrm>
          <a:off x="2590402" y="2790169"/>
          <a:ext cx="2093438" cy="1111560"/>
        </p:xfrm>
        <a:graphic>
          <a:graphicData uri="http://schemas.openxmlformats.org/presentationml/2006/ole">
            <mc:AlternateContent xmlns:mc="http://schemas.openxmlformats.org/markup-compatibility/2006">
              <mc:Choice xmlns:v="urn:schemas-microsoft-com:vml" Requires="v">
                <p:oleObj spid="_x0000_s34133" name="Equation" r:id="rId3" imgW="812165" imgH="431800" progId="Equation.DSMT4">
                  <p:embed/>
                </p:oleObj>
              </mc:Choice>
              <mc:Fallback>
                <p:oleObj name="Equation" r:id="rId3" imgW="812165" imgH="431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402" y="2790169"/>
                        <a:ext cx="2093438" cy="1111560"/>
                      </a:xfrm>
                      <a:prstGeom prst="rect">
                        <a:avLst/>
                      </a:prstGeom>
                      <a:noFill/>
                    </p:spPr>
                  </p:pic>
                </p:oleObj>
              </mc:Fallback>
            </mc:AlternateContent>
          </a:graphicData>
        </a:graphic>
      </p:graphicFrame>
      <p:sp>
        <p:nvSpPr>
          <p:cNvPr id="8" name="Rectangle 5"/>
          <p:cNvSpPr>
            <a:spLocks noChangeArrowheads="1"/>
          </p:cNvSpPr>
          <p:nvPr/>
        </p:nvSpPr>
        <p:spPr bwMode="auto">
          <a:xfrm>
            <a:off x="978246" y="4272706"/>
            <a:ext cx="64171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cs typeface="Times New Roman" panose="02020603050405020304" pitchFamily="18" charset="0"/>
              </a:rPr>
              <a:t>	</a:t>
            </a:r>
            <a:endPar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kern="100" dirty="0">
                <a:ea typeface="仿宋" panose="02010609060101010101" pitchFamily="49" charset="-122"/>
              </a:rPr>
              <a:t>说明当离圆环足够远时，圆环可视为点电荷。 </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156" y="1110209"/>
            <a:ext cx="2054938" cy="3826438"/>
          </a:xfrm>
          <a:prstGeom prst="rect">
            <a:avLst/>
          </a:prstGeom>
        </p:spPr>
      </p:pic>
      <p:pic>
        <p:nvPicPr>
          <p:cNvPr id="10" name="图片 9"/>
          <p:cNvPicPr>
            <a:picLocks noChangeAspect="1"/>
          </p:cNvPicPr>
          <p:nvPr/>
        </p:nvPicPr>
        <p:blipFill>
          <a:blip r:embed="rId6"/>
          <a:stretch>
            <a:fillRect/>
          </a:stretch>
        </p:blipFill>
        <p:spPr>
          <a:xfrm>
            <a:off x="611560" y="5474680"/>
            <a:ext cx="7150515" cy="1021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52</a:t>
            </a:fld>
            <a:endParaRPr lang="en-US" altLang="zh-CN"/>
          </a:p>
        </p:txBody>
      </p:sp>
      <p:pic>
        <p:nvPicPr>
          <p:cNvPr id="3" name="图片 2"/>
          <p:cNvPicPr>
            <a:picLocks noChangeAspect="1"/>
          </p:cNvPicPr>
          <p:nvPr/>
        </p:nvPicPr>
        <p:blipFill>
          <a:blip r:embed="rId2"/>
          <a:stretch>
            <a:fillRect/>
          </a:stretch>
        </p:blipFill>
        <p:spPr>
          <a:xfrm>
            <a:off x="4333224" y="3674715"/>
            <a:ext cx="4249216" cy="1914525"/>
          </a:xfrm>
          <a:prstGeom prst="rect">
            <a:avLst/>
          </a:prstGeom>
        </p:spPr>
      </p:pic>
      <p:pic>
        <p:nvPicPr>
          <p:cNvPr id="4" name="图片 3"/>
          <p:cNvPicPr>
            <a:picLocks noChangeAspect="1"/>
          </p:cNvPicPr>
          <p:nvPr/>
        </p:nvPicPr>
        <p:blipFill>
          <a:blip r:embed="rId3"/>
          <a:stretch>
            <a:fillRect/>
          </a:stretch>
        </p:blipFill>
        <p:spPr>
          <a:xfrm>
            <a:off x="5389543" y="8967"/>
            <a:ext cx="3751678" cy="2231901"/>
          </a:xfrm>
          <a:prstGeom prst="rect">
            <a:avLst/>
          </a:prstGeom>
        </p:spPr>
      </p:pic>
      <p:pic>
        <p:nvPicPr>
          <p:cNvPr id="5" name="图片 4"/>
          <p:cNvPicPr>
            <a:picLocks noChangeAspect="1"/>
          </p:cNvPicPr>
          <p:nvPr/>
        </p:nvPicPr>
        <p:blipFill>
          <a:blip r:embed="rId4"/>
          <a:stretch>
            <a:fillRect/>
          </a:stretch>
        </p:blipFill>
        <p:spPr>
          <a:xfrm>
            <a:off x="755576" y="1256350"/>
            <a:ext cx="4139208" cy="1404156"/>
          </a:xfrm>
          <a:prstGeom prst="rect">
            <a:avLst/>
          </a:prstGeom>
        </p:spPr>
      </p:pic>
      <p:pic>
        <p:nvPicPr>
          <p:cNvPr id="6" name="图片 5"/>
          <p:cNvPicPr>
            <a:picLocks noChangeAspect="1"/>
          </p:cNvPicPr>
          <p:nvPr/>
        </p:nvPicPr>
        <p:blipFill>
          <a:blip r:embed="rId5"/>
          <a:stretch>
            <a:fillRect/>
          </a:stretch>
        </p:blipFill>
        <p:spPr>
          <a:xfrm>
            <a:off x="884777" y="3368392"/>
            <a:ext cx="3311192" cy="1116893"/>
          </a:xfrm>
          <a:prstGeom prst="rect">
            <a:avLst/>
          </a:prstGeom>
        </p:spPr>
      </p:pic>
      <p:sp>
        <p:nvSpPr>
          <p:cNvPr id="7" name="文本框 6"/>
          <p:cNvSpPr txBox="1"/>
          <p:nvPr/>
        </p:nvSpPr>
        <p:spPr>
          <a:xfrm>
            <a:off x="433084" y="548464"/>
            <a:ext cx="3140604" cy="707886"/>
          </a:xfrm>
          <a:prstGeom prst="rect">
            <a:avLst/>
          </a:prstGeom>
          <a:noFill/>
        </p:spPr>
        <p:txBody>
          <a:bodyPr wrap="none" rtlCol="0">
            <a:spAutoFit/>
          </a:bodyPr>
          <a:lstStyle/>
          <a:p>
            <a:r>
              <a:rPr lang="en-US" altLang="zh-CN" sz="4000" b="1" i="1" dirty="0"/>
              <a:t>x </a:t>
            </a:r>
            <a:r>
              <a:rPr lang="zh-CN" altLang="en-US" b="1" dirty="0"/>
              <a:t>轴线上 </a:t>
            </a:r>
            <a:r>
              <a:rPr lang="en-US" altLang="zh-CN" sz="2800" b="1" i="1" dirty="0"/>
              <a:t>E </a:t>
            </a:r>
            <a:r>
              <a:rPr lang="zh-CN" altLang="en-US" b="1" dirty="0"/>
              <a:t>最大值？</a:t>
            </a:r>
          </a:p>
        </p:txBody>
      </p:sp>
      <p:cxnSp>
        <p:nvCxnSpPr>
          <p:cNvPr id="9" name="直接连接符 8"/>
          <p:cNvCxnSpPr/>
          <p:nvPr/>
        </p:nvCxnSpPr>
        <p:spPr bwMode="auto">
          <a:xfrm>
            <a:off x="6389204" y="89161"/>
            <a:ext cx="0" cy="5464075"/>
          </a:xfrm>
          <a:prstGeom prst="line">
            <a:avLst/>
          </a:prstGeom>
          <a:solidFill>
            <a:schemeClr val="accent1"/>
          </a:solidFill>
          <a:ln w="38100" cap="flat" cmpd="sng" algn="ctr">
            <a:solidFill>
              <a:srgbClr val="0000FF"/>
            </a:solidFill>
            <a:prstDash val="dash"/>
            <a:round/>
            <a:headEnd type="none" w="med" len="med"/>
            <a:tailEnd type="none" w="med" len="med"/>
          </a:ln>
          <a:effectLst/>
        </p:spPr>
      </p:cxnSp>
    </p:spTree>
    <p:extLst>
      <p:ext uri="{BB962C8B-B14F-4D97-AF65-F5344CB8AC3E}">
        <p14:creationId xmlns:p14="http://schemas.microsoft.com/office/powerpoint/2010/main" val="16885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53</a:t>
            </a:fld>
            <a:endParaRPr lang="en-US" altLang="zh-CN"/>
          </a:p>
        </p:txBody>
      </p:sp>
      <p:sp>
        <p:nvSpPr>
          <p:cNvPr id="4" name="文本框 3"/>
          <p:cNvSpPr txBox="1"/>
          <p:nvPr>
            <p:custDataLst>
              <p:tags r:id="rId2"/>
            </p:custDataLst>
          </p:nvPr>
        </p:nvSpPr>
        <p:spPr>
          <a:xfrm>
            <a:off x="575556" y="654186"/>
            <a:ext cx="7315200"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a:latin typeface="仿宋" panose="02010609060101010101" pitchFamily="49" charset="-122"/>
                <a:ea typeface="仿宋" panose="02010609060101010101" pitchFamily="49" charset="-122"/>
                <a:cs typeface="Times New Roman" panose="02020603050405020304" pitchFamily="18" charset="0"/>
              </a:rPr>
              <a:t>例题（重点</a:t>
            </a:r>
            <a:r>
              <a:rPr lang="zh-CN" altLang="zh-CN" sz="2800" b="1" kern="100" dirty="0" smtClean="0">
                <a:latin typeface="仿宋" panose="02010609060101010101" pitchFamily="49" charset="-122"/>
                <a:ea typeface="仿宋" panose="02010609060101010101" pitchFamily="49" charset="-122"/>
                <a:cs typeface="Times New Roman" panose="02020603050405020304" pitchFamily="18" charset="0"/>
              </a:rPr>
              <a:t>）</a:t>
            </a:r>
            <a:r>
              <a:rPr lang="zh-CN" altLang="zh-CN" sz="2800" kern="100" dirty="0">
                <a:ea typeface="仿宋" panose="02010609060101010101" pitchFamily="49" charset="-122"/>
              </a:rPr>
              <a:t>计算半径为</a:t>
            </a:r>
            <a:r>
              <a:rPr lang="en-US" altLang="zh-CN" sz="2800" kern="100" dirty="0">
                <a:ea typeface="仿宋" panose="02010609060101010101" pitchFamily="49" charset="-122"/>
              </a:rPr>
              <a:t>R</a:t>
            </a:r>
            <a:r>
              <a:rPr lang="zh-CN" altLang="zh-CN" sz="2800" kern="100" dirty="0">
                <a:ea typeface="仿宋" panose="02010609060101010101" pitchFamily="49" charset="-122"/>
              </a:rPr>
              <a:t>，均匀带电量为</a:t>
            </a:r>
            <a:r>
              <a:rPr lang="en-US" altLang="zh-CN" sz="2800" kern="100" dirty="0">
                <a:ea typeface="仿宋" panose="02010609060101010101" pitchFamily="49" charset="-122"/>
              </a:rPr>
              <a:t>q</a:t>
            </a:r>
            <a:r>
              <a:rPr lang="zh-CN" altLang="zh-CN" sz="2800" kern="100" dirty="0">
                <a:ea typeface="仿宋" panose="02010609060101010101" pitchFamily="49" charset="-122"/>
              </a:rPr>
              <a:t>的</a:t>
            </a:r>
            <a:r>
              <a:rPr lang="zh-CN" altLang="zh-CN" sz="2800" kern="100" dirty="0" smtClean="0">
                <a:ea typeface="仿宋" panose="02010609060101010101" pitchFamily="49" charset="-122"/>
              </a:rPr>
              <a:t>圆形平面</a:t>
            </a:r>
            <a:r>
              <a:rPr lang="zh-CN" altLang="zh-CN" sz="2800" kern="100" dirty="0">
                <a:ea typeface="仿宋" panose="02010609060101010101" pitchFamily="49" charset="-122"/>
              </a:rPr>
              <a:t>板轴线上任意一点的电场强度。</a:t>
            </a:r>
          </a:p>
          <a:p>
            <a:pPr algn="l"/>
            <a:endParaRPr lang="zh-CN" altLang="en-US" sz="2800" b="1" dirty="0">
              <a:latin typeface="仿宋" panose="02010609060101010101" pitchFamily="49" charset="-122"/>
              <a:ea typeface="仿宋" panose="02010609060101010101" pitchFamily="49"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3078" y="1637522"/>
            <a:ext cx="2144343" cy="3565134"/>
          </a:xfrm>
          <a:prstGeom prst="rect">
            <a:avLst/>
          </a:prstGeom>
        </p:spPr>
      </p:pic>
      <p:sp>
        <p:nvSpPr>
          <p:cNvPr id="13" name="矩形 12"/>
          <p:cNvSpPr/>
          <p:nvPr/>
        </p:nvSpPr>
        <p:spPr>
          <a:xfrm>
            <a:off x="563081" y="2120786"/>
            <a:ext cx="5256584" cy="189199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解：把圆盘分割成无穷多个半径不同</a:t>
            </a:r>
          </a:p>
          <a:p>
            <a:pPr algn="just">
              <a:lnSpc>
                <a:spcPct val="125000"/>
              </a:lnSpc>
              <a:spcAft>
                <a:spcPts val="0"/>
              </a:spcAft>
            </a:pPr>
            <a:r>
              <a:rPr lang="zh-CN" altLang="zh-CN" kern="100" dirty="0">
                <a:ea typeface="仿宋" panose="02010609060101010101" pitchFamily="49" charset="-122"/>
              </a:rPr>
              <a:t>的同心细圆环，每个圆环在轴上产生</a:t>
            </a:r>
          </a:p>
          <a:p>
            <a:pPr algn="just">
              <a:lnSpc>
                <a:spcPct val="125000"/>
              </a:lnSpc>
              <a:spcAft>
                <a:spcPts val="0"/>
              </a:spcAft>
            </a:pPr>
            <a:r>
              <a:rPr lang="zh-CN" altLang="zh-CN" kern="100" dirty="0">
                <a:ea typeface="仿宋" panose="02010609060101010101" pitchFamily="49" charset="-122"/>
              </a:rPr>
              <a:t>的电场强度都可应用前一例题的结果，</a:t>
            </a:r>
          </a:p>
          <a:p>
            <a:pPr algn="just">
              <a:lnSpc>
                <a:spcPct val="125000"/>
              </a:lnSpc>
              <a:spcAft>
                <a:spcPts val="0"/>
              </a:spcAft>
            </a:pPr>
            <a:r>
              <a:rPr lang="zh-CN" altLang="zh-CN" kern="100" dirty="0">
                <a:ea typeface="仿宋" panose="02010609060101010101" pitchFamily="49" charset="-122"/>
              </a:rPr>
              <a:t>这时细圆环所带的电量相对整个圆盘</a:t>
            </a:r>
            <a:endParaRPr lang="zh-CN" altLang="en-US" kern="100" dirty="0">
              <a:ea typeface="仿宋" panose="02010609060101010101" pitchFamily="49" charset="-122"/>
            </a:endParaRPr>
          </a:p>
        </p:txBody>
      </p:sp>
      <p:sp>
        <p:nvSpPr>
          <p:cNvPr id="14" name="矩形 13"/>
          <p:cNvSpPr/>
          <p:nvPr/>
        </p:nvSpPr>
        <p:spPr>
          <a:xfrm>
            <a:off x="563081" y="3905324"/>
            <a:ext cx="2558714"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来说是</a:t>
            </a:r>
            <a:r>
              <a:rPr lang="en-US" altLang="zh-CN" kern="100" dirty="0" err="1">
                <a:ea typeface="仿宋" panose="02010609060101010101" pitchFamily="49" charset="-122"/>
              </a:rPr>
              <a:t>dq</a:t>
            </a:r>
            <a:r>
              <a:rPr lang="zh-CN" altLang="zh-CN" kern="100" dirty="0">
                <a:ea typeface="仿宋" panose="02010609060101010101" pitchFamily="49" charset="-122"/>
              </a:rPr>
              <a:t>＝</a:t>
            </a:r>
            <a:r>
              <a:rPr lang="en-US" altLang="zh-CN" kern="100" dirty="0">
                <a:ea typeface="仿宋" panose="02010609060101010101" pitchFamily="49" charset="-122"/>
              </a:rPr>
              <a:t>σ2π</a:t>
            </a:r>
            <a:r>
              <a:rPr lang="en-US" altLang="zh-CN" kern="100" dirty="0" err="1">
                <a:ea typeface="仿宋" panose="02010609060101010101" pitchFamily="49" charset="-122"/>
              </a:rPr>
              <a:t>rdr</a:t>
            </a:r>
            <a:endParaRPr lang="zh-CN" altLang="en-US" kern="100" dirty="0">
              <a:ea typeface="仿宋" panose="02010609060101010101" pitchFamily="49" charset="-122"/>
            </a:endParaRPr>
          </a:p>
        </p:txBody>
      </p:sp>
      <p:sp>
        <p:nvSpPr>
          <p:cNvPr id="15" name="矩形 14"/>
          <p:cNvSpPr/>
          <p:nvPr/>
        </p:nvSpPr>
        <p:spPr>
          <a:xfrm>
            <a:off x="563081" y="4399536"/>
            <a:ext cx="5580620" cy="50699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其中</a:t>
            </a:r>
            <a:r>
              <a:rPr lang="en-US" altLang="zh-CN" kern="100" dirty="0">
                <a:ea typeface="仿宋" panose="02010609060101010101" pitchFamily="49" charset="-122"/>
              </a:rPr>
              <a:t>σ</a:t>
            </a:r>
            <a:r>
              <a:rPr lang="zh-CN" altLang="zh-CN" kern="100" dirty="0">
                <a:ea typeface="仿宋" panose="02010609060101010101" pitchFamily="49" charset="-122"/>
              </a:rPr>
              <a:t>＝</a:t>
            </a:r>
            <a:r>
              <a:rPr lang="en-US" altLang="zh-CN" kern="100" dirty="0">
                <a:ea typeface="仿宋" panose="02010609060101010101" pitchFamily="49" charset="-122"/>
              </a:rPr>
              <a:t>q /πR</a:t>
            </a:r>
            <a:r>
              <a:rPr lang="en-US" altLang="zh-CN" kern="100" baseline="30000" dirty="0">
                <a:ea typeface="仿宋" panose="02010609060101010101" pitchFamily="49" charset="-122"/>
              </a:rPr>
              <a:t>2</a:t>
            </a:r>
            <a:r>
              <a:rPr lang="en-US" altLang="zh-CN" kern="100" dirty="0">
                <a:ea typeface="仿宋" panose="02010609060101010101" pitchFamily="49" charset="-122"/>
              </a:rPr>
              <a:t> </a:t>
            </a:r>
            <a:r>
              <a:rPr lang="zh-CN" altLang="zh-CN" kern="100" dirty="0">
                <a:ea typeface="仿宋" panose="02010609060101010101" pitchFamily="49" charset="-122"/>
              </a:rPr>
              <a:t>是圆盘的面电荷密度。</a:t>
            </a:r>
            <a:endParaRPr lang="zh-CN" altLang="en-US" kern="100" dirty="0">
              <a:ea typeface="仿宋" panose="02010609060101010101" pitchFamily="49" charset="-122"/>
            </a:endParaRPr>
          </a:p>
        </p:txBody>
      </p:sp>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7386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54</a:t>
            </a:fld>
            <a:endParaRPr lang="en-US" altLang="zh-CN"/>
          </a:p>
        </p:txBody>
      </p:sp>
      <p:pic>
        <p:nvPicPr>
          <p:cNvPr id="3" name="图片 2"/>
          <p:cNvPicPr>
            <a:picLocks noChangeAspect="1"/>
          </p:cNvPicPr>
          <p:nvPr/>
        </p:nvPicPr>
        <p:blipFill>
          <a:blip r:embed="rId3"/>
          <a:stretch>
            <a:fillRect/>
          </a:stretch>
        </p:blipFill>
        <p:spPr>
          <a:xfrm>
            <a:off x="251520" y="764704"/>
            <a:ext cx="3995936" cy="3261989"/>
          </a:xfrm>
          <a:prstGeom prst="rect">
            <a:avLst/>
          </a:prstGeom>
        </p:spPr>
      </p:pic>
      <p:pic>
        <p:nvPicPr>
          <p:cNvPr id="4" name="图片 3"/>
          <p:cNvPicPr>
            <a:picLocks noChangeAspect="1"/>
          </p:cNvPicPr>
          <p:nvPr/>
        </p:nvPicPr>
        <p:blipFill>
          <a:blip r:embed="rId4"/>
          <a:stretch>
            <a:fillRect/>
          </a:stretch>
        </p:blipFill>
        <p:spPr>
          <a:xfrm>
            <a:off x="4932040" y="1389419"/>
            <a:ext cx="4065091" cy="3011689"/>
          </a:xfrm>
          <a:prstGeom prst="rect">
            <a:avLst/>
          </a:prstGeom>
        </p:spPr>
      </p:pic>
      <p:graphicFrame>
        <p:nvGraphicFramePr>
          <p:cNvPr id="5" name="对象 4"/>
          <p:cNvGraphicFramePr>
            <a:graphicFrameLocks noChangeAspect="1"/>
          </p:cNvGraphicFramePr>
          <p:nvPr/>
        </p:nvGraphicFramePr>
        <p:xfrm>
          <a:off x="467544" y="4768079"/>
          <a:ext cx="8458200" cy="1310545"/>
        </p:xfrm>
        <a:graphic>
          <a:graphicData uri="http://schemas.openxmlformats.org/presentationml/2006/ole">
            <mc:AlternateContent xmlns:mc="http://schemas.openxmlformats.org/markup-compatibility/2006">
              <mc:Choice xmlns:v="urn:schemas-microsoft-com:vml" Requires="v">
                <p:oleObj spid="_x0000_s97308" name="Equation" r:id="rId5" imgW="3606800" imgH="469900" progId="">
                  <p:embed/>
                </p:oleObj>
              </mc:Choice>
              <mc:Fallback>
                <p:oleObj name="Equation" r:id="rId5" imgW="3606800" imgH="469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768079"/>
                        <a:ext cx="8458200" cy="1310545"/>
                      </a:xfrm>
                      <a:prstGeom prst="rect">
                        <a:avLst/>
                      </a:prstGeom>
                      <a:noFill/>
                    </p:spPr>
                  </p:pic>
                </p:oleObj>
              </mc:Fallback>
            </mc:AlternateContent>
          </a:graphicData>
        </a:graphic>
      </p:graphicFrame>
    </p:spTree>
    <p:extLst>
      <p:ext uri="{BB962C8B-B14F-4D97-AF65-F5344CB8AC3E}">
        <p14:creationId xmlns:p14="http://schemas.microsoft.com/office/powerpoint/2010/main" val="135407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55</a:t>
            </a:fld>
            <a:endParaRPr lang="en-US" altLang="zh-CN"/>
          </a:p>
        </p:txBody>
      </p:sp>
      <p:sp>
        <p:nvSpPr>
          <p:cNvPr id="3" name="矩形 2"/>
          <p:cNvSpPr/>
          <p:nvPr/>
        </p:nvSpPr>
        <p:spPr>
          <a:xfrm>
            <a:off x="827584" y="764704"/>
            <a:ext cx="1774845"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从</a:t>
            </a:r>
            <a:r>
              <a:rPr lang="en-US" altLang="zh-CN" kern="100" dirty="0">
                <a:ea typeface="仿宋" panose="02010609060101010101" pitchFamily="49" charset="-122"/>
              </a:rPr>
              <a:t>0</a:t>
            </a:r>
            <a:r>
              <a:rPr lang="zh-CN" altLang="zh-CN" kern="100" dirty="0">
                <a:ea typeface="仿宋" panose="02010609060101010101" pitchFamily="49" charset="-122"/>
              </a:rPr>
              <a:t>到</a:t>
            </a:r>
            <a:r>
              <a:rPr lang="en-US" altLang="zh-CN" kern="100" dirty="0">
                <a:ea typeface="仿宋" panose="02010609060101010101" pitchFamily="49" charset="-122"/>
              </a:rPr>
              <a:t>R</a:t>
            </a:r>
            <a:r>
              <a:rPr lang="zh-CN" altLang="zh-CN" kern="100" dirty="0">
                <a:ea typeface="仿宋" panose="02010609060101010101" pitchFamily="49" charset="-122"/>
              </a:rPr>
              <a:t>积分</a:t>
            </a:r>
            <a:endParaRPr lang="zh-CN" altLang="en-US" kern="100" dirty="0">
              <a:ea typeface="仿宋" panose="02010609060101010101" pitchFamily="49" charset="-122"/>
            </a:endParaRPr>
          </a:p>
        </p:txBody>
      </p:sp>
      <p:sp>
        <p:nvSpPr>
          <p:cNvPr id="5" name="Rectangle 2"/>
          <p:cNvSpPr>
            <a:spLocks noChangeArrowheads="1"/>
          </p:cNvSpPr>
          <p:nvPr/>
        </p:nvSpPr>
        <p:spPr bwMode="auto">
          <a:xfrm>
            <a:off x="1475656" y="16648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352075" y="1486155"/>
          <a:ext cx="5503745" cy="3403430"/>
        </p:xfrm>
        <a:graphic>
          <a:graphicData uri="http://schemas.openxmlformats.org/presentationml/2006/ole">
            <mc:AlternateContent xmlns:mc="http://schemas.openxmlformats.org/markup-compatibility/2006">
              <mc:Choice xmlns:v="urn:schemas-microsoft-com:vml" Requires="v">
                <p:oleObj spid="_x0000_s36173" name="Equation" r:id="rId3" imgW="2578100" imgH="1600200" progId="Equation.DSMT4">
                  <p:embed/>
                </p:oleObj>
              </mc:Choice>
              <mc:Fallback>
                <p:oleObj name="Equation" r:id="rId3" imgW="2578100" imgH="1600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075" y="1486155"/>
                        <a:ext cx="5503745" cy="3403430"/>
                      </a:xfrm>
                      <a:prstGeom prst="rect">
                        <a:avLst/>
                      </a:prstGeom>
                      <a:noFill/>
                    </p:spPr>
                  </p:pic>
                </p:oleObj>
              </mc:Fallback>
            </mc:AlternateContent>
          </a:graphicData>
        </a:graphic>
      </p:graphicFrame>
      <p:sp>
        <p:nvSpPr>
          <p:cNvPr id="7" name="矩形 6"/>
          <p:cNvSpPr/>
          <p:nvPr/>
        </p:nvSpPr>
        <p:spPr>
          <a:xfrm>
            <a:off x="971600" y="5232737"/>
            <a:ext cx="7145597" cy="101566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如果积分限从</a:t>
            </a:r>
            <a:r>
              <a:rPr lang="en-US" altLang="zh-CN" kern="100" dirty="0">
                <a:ea typeface="仿宋" panose="02010609060101010101" pitchFamily="49" charset="-122"/>
              </a:rPr>
              <a:t>R</a:t>
            </a:r>
            <a:r>
              <a:rPr lang="en-US" altLang="zh-CN" kern="100" baseline="-25000" dirty="0">
                <a:ea typeface="仿宋" panose="02010609060101010101" pitchFamily="49" charset="-122"/>
              </a:rPr>
              <a:t>1</a:t>
            </a:r>
            <a:r>
              <a:rPr lang="zh-CN" altLang="zh-CN" kern="100" dirty="0">
                <a:ea typeface="仿宋" panose="02010609060101010101" pitchFamily="49" charset="-122"/>
              </a:rPr>
              <a:t>到</a:t>
            </a:r>
            <a:r>
              <a:rPr lang="en-US" altLang="zh-CN" kern="100" dirty="0">
                <a:ea typeface="仿宋" panose="02010609060101010101" pitchFamily="49" charset="-122"/>
              </a:rPr>
              <a:t>R</a:t>
            </a:r>
            <a:r>
              <a:rPr lang="en-US" altLang="zh-CN" kern="100" baseline="-25000" dirty="0">
                <a:ea typeface="仿宋" panose="02010609060101010101" pitchFamily="49" charset="-122"/>
              </a:rPr>
              <a:t>2</a:t>
            </a:r>
            <a:r>
              <a:rPr lang="zh-CN" altLang="zh-CN" kern="100" dirty="0">
                <a:ea typeface="仿宋" panose="02010609060101010101" pitchFamily="49" charset="-122"/>
              </a:rPr>
              <a:t>则得到圆环的电场强度；</a:t>
            </a:r>
          </a:p>
          <a:p>
            <a:pPr algn="just">
              <a:lnSpc>
                <a:spcPct val="125000"/>
              </a:lnSpc>
              <a:spcAft>
                <a:spcPts val="0"/>
              </a:spcAft>
            </a:pPr>
            <a:r>
              <a:rPr lang="zh-CN" altLang="zh-CN" kern="100" dirty="0">
                <a:ea typeface="仿宋" panose="02010609060101010101" pitchFamily="49" charset="-122"/>
              </a:rPr>
              <a:t>如果积分限从</a:t>
            </a:r>
            <a:r>
              <a:rPr lang="en-US" altLang="zh-CN" kern="100" dirty="0">
                <a:ea typeface="仿宋" panose="02010609060101010101" pitchFamily="49" charset="-122"/>
              </a:rPr>
              <a:t>0</a:t>
            </a:r>
            <a:r>
              <a:rPr lang="zh-CN" altLang="zh-CN" kern="100" dirty="0">
                <a:ea typeface="仿宋" panose="02010609060101010101" pitchFamily="49" charset="-122"/>
              </a:rPr>
              <a:t>到∞则得到无限大平面的电场强度。</a:t>
            </a:r>
            <a:endParaRPr lang="zh-CN" altLang="en-US" kern="100" dirty="0">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56</a:t>
            </a:fld>
            <a:endParaRPr lang="en-US" altLang="zh-CN"/>
          </a:p>
        </p:txBody>
      </p:sp>
      <p:pic>
        <p:nvPicPr>
          <p:cNvPr id="3" name="图片 2"/>
          <p:cNvPicPr>
            <a:picLocks noChangeAspect="1"/>
          </p:cNvPicPr>
          <p:nvPr/>
        </p:nvPicPr>
        <p:blipFill>
          <a:blip r:embed="rId2" cstate="print"/>
          <a:stretch>
            <a:fillRect/>
          </a:stretch>
        </p:blipFill>
        <p:spPr>
          <a:xfrm>
            <a:off x="413901" y="3241340"/>
            <a:ext cx="6365366" cy="2148212"/>
          </a:xfrm>
          <a:prstGeom prst="rect">
            <a:avLst/>
          </a:prstGeom>
        </p:spPr>
      </p:pic>
      <p:pic>
        <p:nvPicPr>
          <p:cNvPr id="4" name="图片 3"/>
          <p:cNvPicPr>
            <a:picLocks noChangeAspect="1"/>
          </p:cNvPicPr>
          <p:nvPr/>
        </p:nvPicPr>
        <p:blipFill>
          <a:blip r:embed="rId3" cstate="print"/>
          <a:stretch>
            <a:fillRect/>
          </a:stretch>
        </p:blipFill>
        <p:spPr>
          <a:xfrm>
            <a:off x="1071707" y="5541444"/>
            <a:ext cx="5696539" cy="1019904"/>
          </a:xfrm>
          <a:prstGeom prst="rect">
            <a:avLst/>
          </a:prstGeom>
        </p:spPr>
      </p:pic>
      <p:pic>
        <p:nvPicPr>
          <p:cNvPr id="5" name="图片 4"/>
          <p:cNvPicPr>
            <a:picLocks noChangeAspect="1"/>
          </p:cNvPicPr>
          <p:nvPr/>
        </p:nvPicPr>
        <p:blipFill>
          <a:blip r:embed="rId4" cstate="print"/>
          <a:stretch>
            <a:fillRect/>
          </a:stretch>
        </p:blipFill>
        <p:spPr>
          <a:xfrm>
            <a:off x="289834" y="1027309"/>
            <a:ext cx="4354174" cy="1357575"/>
          </a:xfrm>
          <a:prstGeom prst="rect">
            <a:avLst/>
          </a:prstGeom>
        </p:spPr>
      </p:pic>
      <p:pic>
        <p:nvPicPr>
          <p:cNvPr id="6" name="图片 5"/>
          <p:cNvPicPr>
            <a:picLocks noChangeAspect="1"/>
          </p:cNvPicPr>
          <p:nvPr/>
        </p:nvPicPr>
        <p:blipFill>
          <a:blip r:embed="rId5"/>
          <a:stretch>
            <a:fillRect/>
          </a:stretch>
        </p:blipFill>
        <p:spPr>
          <a:xfrm>
            <a:off x="4907748" y="417311"/>
            <a:ext cx="4065091" cy="3011689"/>
          </a:xfrm>
          <a:prstGeom prst="rect">
            <a:avLst/>
          </a:prstGeom>
        </p:spPr>
      </p:pic>
    </p:spTree>
    <p:extLst>
      <p:ext uri="{BB962C8B-B14F-4D97-AF65-F5344CB8AC3E}">
        <p14:creationId xmlns:p14="http://schemas.microsoft.com/office/powerpoint/2010/main" val="13540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57</a:t>
            </a:fld>
            <a:endParaRPr lang="en-US" altLang="zh-CN"/>
          </a:p>
        </p:txBody>
      </p:sp>
      <p:pic>
        <p:nvPicPr>
          <p:cNvPr id="3" name="图片 2"/>
          <p:cNvPicPr>
            <a:picLocks noChangeAspect="1"/>
          </p:cNvPicPr>
          <p:nvPr/>
        </p:nvPicPr>
        <p:blipFill>
          <a:blip r:embed="rId2" cstate="print"/>
          <a:stretch>
            <a:fillRect/>
          </a:stretch>
        </p:blipFill>
        <p:spPr>
          <a:xfrm>
            <a:off x="215515" y="944724"/>
            <a:ext cx="7892153" cy="5436604"/>
          </a:xfrm>
          <a:prstGeom prst="rect">
            <a:avLst/>
          </a:prstGeom>
        </p:spPr>
      </p:pic>
    </p:spTree>
    <p:extLst>
      <p:ext uri="{BB962C8B-B14F-4D97-AF65-F5344CB8AC3E}">
        <p14:creationId xmlns:p14="http://schemas.microsoft.com/office/powerpoint/2010/main" val="824357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58</a:t>
            </a:fld>
            <a:endParaRPr lang="en-US" altLang="zh-CN"/>
          </a:p>
        </p:txBody>
      </p:sp>
      <p:sp>
        <p:nvSpPr>
          <p:cNvPr id="3" name="矩形 2"/>
          <p:cNvSpPr/>
          <p:nvPr/>
        </p:nvSpPr>
        <p:spPr>
          <a:xfrm>
            <a:off x="715019" y="811906"/>
            <a:ext cx="803425" cy="461665"/>
          </a:xfrm>
          <a:prstGeom prst="rect">
            <a:avLst/>
          </a:prstGeom>
        </p:spPr>
        <p:txBody>
          <a:bodyPr wrap="none">
            <a:spAutoFit/>
          </a:bodyPr>
          <a:lstStyle/>
          <a:p>
            <a:r>
              <a:rPr lang="zh-CN" altLang="zh-CN" b="1" kern="100" dirty="0" smtClean="0">
                <a:latin typeface="仿宋" panose="02010609060101010101" pitchFamily="49" charset="-122"/>
                <a:ea typeface="仿宋" panose="02010609060101010101" pitchFamily="49" charset="-122"/>
                <a:cs typeface="Times New Roman" panose="02020603050405020304" pitchFamily="18" charset="0"/>
              </a:rPr>
              <a:t>例题</a:t>
            </a:r>
            <a:endParaRPr lang="zh-CN" altLang="en-US" b="1"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4941283" y="1592796"/>
            <a:ext cx="4186427" cy="3261519"/>
          </a:xfrm>
          <a:prstGeom prst="rect">
            <a:avLst/>
          </a:prstGeom>
        </p:spPr>
      </p:pic>
      <p:sp>
        <p:nvSpPr>
          <p:cNvPr id="7" name="矩形 6"/>
          <p:cNvSpPr/>
          <p:nvPr/>
        </p:nvSpPr>
        <p:spPr>
          <a:xfrm>
            <a:off x="755576" y="1403076"/>
            <a:ext cx="4572000" cy="968663"/>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半径为</a:t>
            </a:r>
            <a:r>
              <a:rPr lang="en-US" altLang="zh-CN" kern="100" dirty="0">
                <a:ea typeface="仿宋" panose="02010609060101010101" pitchFamily="49" charset="-122"/>
              </a:rPr>
              <a:t>R</a:t>
            </a:r>
            <a:r>
              <a:rPr lang="zh-CN" altLang="zh-CN" kern="100" dirty="0">
                <a:ea typeface="仿宋" panose="02010609060101010101" pitchFamily="49" charset="-122"/>
              </a:rPr>
              <a:t>的均匀带电半球面，面电荷密度为σ。</a:t>
            </a:r>
            <a:endParaRPr lang="zh-CN" altLang="en-US" kern="100" dirty="0">
              <a:ea typeface="仿宋" panose="02010609060101010101" pitchFamily="49" charset="-122"/>
            </a:endParaRPr>
          </a:p>
        </p:txBody>
      </p:sp>
      <p:sp>
        <p:nvSpPr>
          <p:cNvPr id="9" name="矩形 8"/>
          <p:cNvSpPr/>
          <p:nvPr/>
        </p:nvSpPr>
        <p:spPr>
          <a:xfrm>
            <a:off x="742643" y="2490094"/>
            <a:ext cx="4185761" cy="461665"/>
          </a:xfrm>
          <a:prstGeom prst="rect">
            <a:avLst/>
          </a:prstGeom>
        </p:spPr>
        <p:txBody>
          <a:bodyPr wrap="none">
            <a:spAutoFit/>
          </a:bodyPr>
          <a:lstStyle/>
          <a:p>
            <a:r>
              <a:rPr lang="zh-CN" altLang="zh-CN" kern="100" dirty="0">
                <a:ea typeface="仿宋" panose="02010609060101010101" pitchFamily="49" charset="-122"/>
              </a:rPr>
              <a:t>求：该半球面球心处的场强。</a:t>
            </a:r>
            <a:endParaRPr lang="zh-CN" altLang="en-US" kern="100" dirty="0">
              <a:ea typeface="仿宋" panose="02010609060101010101" pitchFamily="49" charset="-122"/>
            </a:endParaRPr>
          </a:p>
        </p:txBody>
      </p:sp>
      <p:sp>
        <p:nvSpPr>
          <p:cNvPr id="10" name="矩形 9"/>
          <p:cNvSpPr/>
          <p:nvPr/>
        </p:nvSpPr>
        <p:spPr>
          <a:xfrm>
            <a:off x="719110" y="3049298"/>
            <a:ext cx="449353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解法一：在球面上取任意面元，</a:t>
            </a:r>
            <a:endParaRPr lang="zh-CN" altLang="en-US" dirty="0">
              <a:latin typeface="仿宋" panose="02010609060101010101" pitchFamily="49" charset="-122"/>
              <a:ea typeface="仿宋" panose="02010609060101010101" pitchFamily="49" charset="-122"/>
            </a:endParaRPr>
          </a:p>
        </p:txBody>
      </p:sp>
      <p:sp>
        <p:nvSpPr>
          <p:cNvPr id="11" name="矩形 10"/>
          <p:cNvSpPr/>
          <p:nvPr/>
        </p:nvSpPr>
        <p:spPr>
          <a:xfrm>
            <a:off x="935596" y="3657623"/>
            <a:ext cx="2451312" cy="461665"/>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ds = Rd</a:t>
            </a:r>
            <a:r>
              <a:rPr lang="zh-CN" altLang="zh-CN" kern="100" dirty="0">
                <a:cs typeface="Times New Roman" panose="02020603050405020304" pitchFamily="18" charset="0"/>
              </a:rPr>
              <a:t>α</a:t>
            </a:r>
            <a:r>
              <a:rPr lang="en-US" altLang="zh-CN" kern="100" dirty="0" err="1">
                <a:cs typeface="Times New Roman" panose="02020603050405020304" pitchFamily="18" charset="0"/>
              </a:rPr>
              <a:t>Rsin</a:t>
            </a:r>
            <a:r>
              <a:rPr lang="zh-CN" altLang="zh-CN" kern="100" dirty="0">
                <a:cs typeface="Times New Roman" panose="02020603050405020304" pitchFamily="18" charset="0"/>
              </a:rPr>
              <a:t>α</a:t>
            </a:r>
            <a:r>
              <a:rPr lang="en-US" altLang="zh-CN" kern="100" dirty="0">
                <a:cs typeface="Times New Roman" panose="02020603050405020304" pitchFamily="18" charset="0"/>
              </a:rPr>
              <a:t>d</a:t>
            </a:r>
            <a:r>
              <a:rPr lang="zh-CN" altLang="zh-CN" kern="100" dirty="0">
                <a:cs typeface="Times New Roman" panose="02020603050405020304" pitchFamily="18" charset="0"/>
              </a:rPr>
              <a:t>θ</a:t>
            </a:r>
            <a:endParaRPr lang="zh-CN" altLang="en-US" dirty="0"/>
          </a:p>
        </p:txBody>
      </p:sp>
      <p:sp>
        <p:nvSpPr>
          <p:cNvPr id="12" name="矩形 11"/>
          <p:cNvSpPr/>
          <p:nvPr/>
        </p:nvSpPr>
        <p:spPr>
          <a:xfrm>
            <a:off x="755576" y="4230352"/>
            <a:ext cx="4572000" cy="1430328"/>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电量</a:t>
            </a:r>
            <a:r>
              <a:rPr lang="en-US" altLang="zh-CN" kern="100" dirty="0" err="1">
                <a:ea typeface="仿宋" panose="02010609060101010101" pitchFamily="49" charset="-122"/>
              </a:rPr>
              <a:t>dq</a:t>
            </a:r>
            <a:r>
              <a:rPr lang="en-US" altLang="zh-CN" kern="100" dirty="0">
                <a:ea typeface="仿宋" panose="02010609060101010101" pitchFamily="49" charset="-122"/>
              </a:rPr>
              <a:t>=</a:t>
            </a:r>
            <a:r>
              <a:rPr lang="zh-CN" altLang="zh-CN" kern="100" dirty="0">
                <a:ea typeface="仿宋" panose="02010609060101010101" pitchFamily="49" charset="-122"/>
              </a:rPr>
              <a:t>σ</a:t>
            </a:r>
            <a:r>
              <a:rPr lang="en-US" altLang="zh-CN" kern="100" dirty="0">
                <a:ea typeface="仿宋" panose="02010609060101010101" pitchFamily="49" charset="-122"/>
              </a:rPr>
              <a:t>ds</a:t>
            </a:r>
            <a:r>
              <a:rPr lang="zh-CN" altLang="zh-CN" kern="100" dirty="0">
                <a:ea typeface="仿宋" panose="02010609060101010101" pitchFamily="49" charset="-122"/>
              </a:rPr>
              <a:t>在球心产生的电</a:t>
            </a:r>
          </a:p>
          <a:p>
            <a:pPr algn="just">
              <a:lnSpc>
                <a:spcPct val="125000"/>
              </a:lnSpc>
              <a:spcAft>
                <a:spcPts val="0"/>
              </a:spcAft>
            </a:pPr>
            <a:r>
              <a:rPr lang="zh-CN" altLang="zh-CN" kern="100" dirty="0">
                <a:ea typeface="仿宋" panose="02010609060101010101" pitchFamily="49" charset="-122"/>
              </a:rPr>
              <a:t>场在水平方向叠加为</a:t>
            </a:r>
            <a:r>
              <a:rPr lang="en-US" altLang="zh-CN" kern="100" dirty="0">
                <a:ea typeface="仿宋" panose="02010609060101010101" pitchFamily="49" charset="-122"/>
              </a:rPr>
              <a:t>0</a:t>
            </a:r>
            <a:r>
              <a:rPr lang="zh-CN" altLang="zh-CN" kern="100" dirty="0">
                <a:ea typeface="仿宋" panose="02010609060101010101" pitchFamily="49" charset="-122"/>
              </a:rPr>
              <a:t>，</a:t>
            </a:r>
            <a:r>
              <a:rPr lang="en-US" altLang="zh-CN" kern="100" dirty="0">
                <a:ea typeface="仿宋" panose="02010609060101010101" pitchFamily="49" charset="-122"/>
              </a:rPr>
              <a:t>z</a:t>
            </a:r>
            <a:r>
              <a:rPr lang="zh-CN" altLang="zh-CN" kern="100" dirty="0">
                <a:ea typeface="仿宋" panose="02010609060101010101" pitchFamily="49" charset="-122"/>
              </a:rPr>
              <a:t>轴方</a:t>
            </a:r>
          </a:p>
          <a:p>
            <a:pPr algn="just">
              <a:lnSpc>
                <a:spcPct val="125000"/>
              </a:lnSpc>
              <a:spcAft>
                <a:spcPts val="0"/>
              </a:spcAft>
            </a:pPr>
            <a:r>
              <a:rPr lang="zh-CN" altLang="zh-CN" kern="100" dirty="0">
                <a:ea typeface="仿宋" panose="02010609060101010101" pitchFamily="49" charset="-122"/>
              </a:rPr>
              <a:t>向的投影为：</a:t>
            </a:r>
            <a:endParaRPr lang="zh-CN" altLang="en-US" kern="100" dirty="0">
              <a:ea typeface="仿宋" panose="02010609060101010101" pitchFamily="49" charset="-122"/>
            </a:endParaRPr>
          </a:p>
        </p:txBody>
      </p:sp>
      <p:graphicFrame>
        <p:nvGraphicFramePr>
          <p:cNvPr id="13" name="对象 12"/>
          <p:cNvGraphicFramePr>
            <a:graphicFrameLocks noChangeAspect="1"/>
          </p:cNvGraphicFramePr>
          <p:nvPr/>
        </p:nvGraphicFramePr>
        <p:xfrm>
          <a:off x="3106738" y="5303838"/>
          <a:ext cx="3209925" cy="1020762"/>
        </p:xfrm>
        <a:graphic>
          <a:graphicData uri="http://schemas.openxmlformats.org/presentationml/2006/ole">
            <mc:AlternateContent xmlns:mc="http://schemas.openxmlformats.org/markup-compatibility/2006">
              <mc:Choice xmlns:v="urn:schemas-microsoft-com:vml" Requires="v">
                <p:oleObj spid="_x0000_s37185" name="Equation" r:id="rId4" imgW="32308800" imgH="10363200" progId="Equation.DSMT4">
                  <p:embed/>
                </p:oleObj>
              </mc:Choice>
              <mc:Fallback>
                <p:oleObj name="Equation" r:id="rId4" imgW="32308800" imgH="10363200" progId="Equation.DSMT4">
                  <p:embed/>
                  <p:pic>
                    <p:nvPicPr>
                      <p:cNvPr id="0" name="图片 37100"/>
                      <p:cNvPicPr>
                        <a:picLocks noChangeAspect="1" noChangeArrowheads="1"/>
                      </p:cNvPicPr>
                      <p:nvPr/>
                    </p:nvPicPr>
                    <p:blipFill>
                      <a:blip r:embed="rId5"/>
                      <a:srcRect/>
                      <a:stretch>
                        <a:fillRect/>
                      </a:stretch>
                    </p:blipFill>
                    <p:spPr bwMode="auto">
                      <a:xfrm>
                        <a:off x="3106738" y="5303838"/>
                        <a:ext cx="3209925" cy="10207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59</a:t>
            </a:fld>
            <a:endParaRPr lang="en-US" altLang="zh-CN"/>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133164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830451" y="1309688"/>
          <a:ext cx="7631803" cy="1979873"/>
        </p:xfrm>
        <a:graphic>
          <a:graphicData uri="http://schemas.openxmlformats.org/presentationml/2006/ole">
            <mc:AlternateContent xmlns:mc="http://schemas.openxmlformats.org/markup-compatibility/2006">
              <mc:Choice xmlns:v="urn:schemas-microsoft-com:vml" Requires="v">
                <p:oleObj spid="_x0000_s39236" name="Equation" r:id="rId3" imgW="84429600" imgH="21945600" progId="Equation.DSMT4">
                  <p:embed/>
                </p:oleObj>
              </mc:Choice>
              <mc:Fallback>
                <p:oleObj name="Equation" r:id="rId3" imgW="84429600" imgH="21945600" progId="Equation.DSMT4">
                  <p:embed/>
                  <p:pic>
                    <p:nvPicPr>
                      <p:cNvPr id="0" name="Object 3"/>
                      <p:cNvPicPr>
                        <a:picLocks noChangeAspect="1" noChangeArrowheads="1"/>
                      </p:cNvPicPr>
                      <p:nvPr/>
                    </p:nvPicPr>
                    <p:blipFill>
                      <a:blip r:embed="rId4"/>
                      <a:srcRect/>
                      <a:stretch>
                        <a:fillRect/>
                      </a:stretch>
                    </p:blipFill>
                    <p:spPr bwMode="auto">
                      <a:xfrm>
                        <a:off x="830451" y="1309688"/>
                        <a:ext cx="7631803" cy="197987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a:t>
            </a:fld>
            <a:endParaRPr lang="en-US" altLang="zh-CN" dirty="0"/>
          </a:p>
        </p:txBody>
      </p:sp>
      <p:sp>
        <p:nvSpPr>
          <p:cNvPr id="3" name="文本框 2"/>
          <p:cNvSpPr txBox="1"/>
          <p:nvPr/>
        </p:nvSpPr>
        <p:spPr>
          <a:xfrm>
            <a:off x="892357" y="1052736"/>
            <a:ext cx="7560840" cy="1477328"/>
          </a:xfrm>
          <a:prstGeom prst="rect">
            <a:avLst/>
          </a:prstGeom>
          <a:noFill/>
        </p:spPr>
        <p:txBody>
          <a:bodyPr wrap="square" rtlCol="0">
            <a:spAutoFit/>
          </a:bodyPr>
          <a:lstStyle/>
          <a:p>
            <a:pPr algn="l">
              <a:lnSpc>
                <a:spcPct val="125000"/>
              </a:lnSpc>
            </a:pPr>
            <a:r>
              <a:rPr lang="zh-CN" altLang="en-US" b="1" dirty="0" smtClean="0">
                <a:solidFill>
                  <a:schemeClr val="accent2"/>
                </a:solidFill>
                <a:ea typeface="仿宋" panose="02010609060101010101" pitchFamily="49" charset="-122"/>
              </a:rPr>
              <a:t>      吉尔伯特</a:t>
            </a:r>
            <a:r>
              <a:rPr lang="zh-CN" altLang="en-US" dirty="0" smtClean="0">
                <a:ea typeface="仿宋" panose="02010609060101010101" pitchFamily="49" charset="-122"/>
              </a:rPr>
              <a:t>（</a:t>
            </a:r>
            <a:r>
              <a:rPr lang="en-US" altLang="zh-CN" dirty="0" smtClean="0">
                <a:ea typeface="仿宋" panose="02010609060101010101" pitchFamily="49" charset="-122"/>
              </a:rPr>
              <a:t>1544-1603</a:t>
            </a:r>
            <a:r>
              <a:rPr lang="zh-CN" altLang="en-US" dirty="0" smtClean="0">
                <a:ea typeface="仿宋" panose="02010609060101010101" pitchFamily="49" charset="-122"/>
              </a:rPr>
              <a:t>）为了把这种电与磁作用加以区别，造出“</a:t>
            </a:r>
            <a:r>
              <a:rPr lang="en-US" altLang="zh-CN" dirty="0" smtClean="0">
                <a:ea typeface="仿宋" panose="02010609060101010101" pitchFamily="49" charset="-122"/>
              </a:rPr>
              <a:t>Electricity</a:t>
            </a:r>
            <a:r>
              <a:rPr lang="zh-CN" altLang="en-US" dirty="0" smtClean="0">
                <a:ea typeface="仿宋" panose="02010609060101010101" pitchFamily="49" charset="-122"/>
              </a:rPr>
              <a:t>（电）”，它源于希腊文“琥珀”音译“</a:t>
            </a:r>
            <a:r>
              <a:rPr lang="en-US" altLang="zh-CN" dirty="0" smtClean="0">
                <a:ea typeface="仿宋" panose="02010609060101010101" pitchFamily="49" charset="-122"/>
              </a:rPr>
              <a:t>electron</a:t>
            </a:r>
            <a:r>
              <a:rPr lang="zh-CN" altLang="en-US" dirty="0" smtClean="0">
                <a:ea typeface="仿宋" panose="02010609060101010101" pitchFamily="49" charset="-122"/>
              </a:rPr>
              <a:t>”。</a:t>
            </a:r>
            <a:endParaRPr lang="en-US" altLang="zh-CN" dirty="0" smtClean="0">
              <a:ea typeface="仿宋" panose="02010609060101010101" pitchFamily="49" charset="-122"/>
            </a:endParaRPr>
          </a:p>
        </p:txBody>
      </p:sp>
      <p:sp>
        <p:nvSpPr>
          <p:cNvPr id="4" name="矩形 3"/>
          <p:cNvSpPr/>
          <p:nvPr/>
        </p:nvSpPr>
        <p:spPr>
          <a:xfrm>
            <a:off x="894014" y="2564904"/>
            <a:ext cx="7560840" cy="1477328"/>
          </a:xfrm>
          <a:prstGeom prst="rect">
            <a:avLst/>
          </a:prstGeom>
        </p:spPr>
        <p:txBody>
          <a:bodyPr wrap="squar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a:t>
            </a:r>
            <a:r>
              <a:rPr lang="zh-CN" altLang="en-US" b="1" dirty="0">
                <a:solidFill>
                  <a:schemeClr val="accent2"/>
                </a:solidFill>
                <a:ea typeface="仿宋" panose="02010609060101010101" pitchFamily="49" charset="-122"/>
              </a:rPr>
              <a:t>富兰克林</a:t>
            </a:r>
            <a:r>
              <a:rPr lang="zh-CN" altLang="en-US" dirty="0">
                <a:latin typeface="仿宋" panose="02010609060101010101" pitchFamily="49" charset="-122"/>
                <a:ea typeface="仿宋" panose="02010609060101010101" pitchFamily="49" charset="-122"/>
              </a:rPr>
              <a:t>（</a:t>
            </a:r>
            <a:r>
              <a:rPr lang="en-US" altLang="zh-CN" dirty="0"/>
              <a:t>Benjamin Franklin</a:t>
            </a:r>
            <a:r>
              <a:rPr lang="zh-CN" altLang="en-US" dirty="0"/>
              <a:t>，</a:t>
            </a:r>
            <a:r>
              <a:rPr lang="en-US" altLang="zh-CN" dirty="0"/>
              <a:t>1706—1790</a:t>
            </a:r>
            <a:r>
              <a:rPr lang="zh-CN" altLang="en-US" dirty="0">
                <a:latin typeface="仿宋" panose="02010609060101010101" pitchFamily="49" charset="-122"/>
                <a:ea typeface="仿宋" panose="02010609060101010101" pitchFamily="49" charset="-122"/>
              </a:rPr>
              <a:t>，美国著名政治家、物理学家），发现电荷分为“正”、“负”，而且两者的数量是守恒</a:t>
            </a:r>
            <a:r>
              <a:rPr lang="zh-CN" altLang="en-US" dirty="0" smtClean="0">
                <a:latin typeface="仿宋" panose="02010609060101010101" pitchFamily="49" charset="-122"/>
                <a:ea typeface="仿宋" panose="02010609060101010101" pitchFamily="49" charset="-122"/>
              </a:rPr>
              <a:t>的。</a:t>
            </a:r>
            <a:endParaRPr lang="zh-CN" altLang="en-US" dirty="0">
              <a:latin typeface="仿宋" panose="02010609060101010101" pitchFamily="49" charset="-122"/>
              <a:ea typeface="仿宋" panose="02010609060101010101" pitchFamily="49" charset="-122"/>
            </a:endParaRPr>
          </a:p>
        </p:txBody>
      </p:sp>
      <p:sp>
        <p:nvSpPr>
          <p:cNvPr id="5" name="Text Box 6"/>
          <p:cNvSpPr txBox="1">
            <a:spLocks noChangeArrowheads="1"/>
          </p:cNvSpPr>
          <p:nvPr/>
        </p:nvSpPr>
        <p:spPr bwMode="auto">
          <a:xfrm>
            <a:off x="946362" y="4321891"/>
            <a:ext cx="3888433" cy="21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defRPr/>
            </a:pPr>
            <a:r>
              <a:rPr lang="zh-CN" altLang="en-US" kern="0" dirty="0" smtClean="0">
                <a:solidFill>
                  <a:schemeClr val="tx1">
                    <a:lumMod val="95000"/>
                    <a:lumOff val="5000"/>
                  </a:schemeClr>
                </a:solidFill>
                <a:latin typeface="仿宋" panose="02010609060101010101" pitchFamily="49" charset="-122"/>
                <a:ea typeface="仿宋" panose="02010609060101010101" pitchFamily="49" charset="-122"/>
              </a:rPr>
              <a:t>丝绸</a:t>
            </a:r>
            <a:r>
              <a:rPr lang="en-US" altLang="zh-CN" kern="0" dirty="0" smtClean="0">
                <a:solidFill>
                  <a:schemeClr val="tx1">
                    <a:lumMod val="95000"/>
                    <a:lumOff val="5000"/>
                  </a:schemeClr>
                </a:solidFill>
                <a:latin typeface="仿宋" panose="02010609060101010101" pitchFamily="49" charset="-122"/>
                <a:ea typeface="仿宋" panose="02010609060101010101" pitchFamily="49" charset="-122"/>
              </a:rPr>
              <a:t>+</a:t>
            </a:r>
            <a:r>
              <a:rPr lang="zh-CN" altLang="en-US" kern="0" dirty="0" smtClean="0">
                <a:solidFill>
                  <a:schemeClr val="tx1">
                    <a:lumMod val="95000"/>
                    <a:lumOff val="5000"/>
                  </a:schemeClr>
                </a:solidFill>
                <a:latin typeface="仿宋" panose="02010609060101010101" pitchFamily="49" charset="-122"/>
                <a:ea typeface="仿宋" panose="02010609060101010101" pitchFamily="49" charset="-122"/>
              </a:rPr>
              <a:t>玻璃棒（正电）</a:t>
            </a:r>
            <a:endParaRPr lang="en-US" altLang="zh-CN" kern="0" dirty="0" smtClean="0">
              <a:solidFill>
                <a:schemeClr val="tx1">
                  <a:lumMod val="95000"/>
                  <a:lumOff val="5000"/>
                </a:schemeClr>
              </a:solidFill>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a:ln>
                <a:noFill/>
              </a:ln>
              <a:solidFill>
                <a:schemeClr val="tx1">
                  <a:lumMod val="95000"/>
                  <a:lumOff val="5000"/>
                </a:schemeClr>
              </a:solidFill>
              <a:effectLst/>
              <a:uLnTx/>
              <a:uFillTx/>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endParaRPr lang="en-US" altLang="zh-CN" kern="0" dirty="0" smtClean="0">
              <a:solidFill>
                <a:schemeClr val="tx1">
                  <a:lumMod val="95000"/>
                  <a:lumOff val="5000"/>
                </a:schemeClr>
              </a:solidFill>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皮毛</a:t>
            </a:r>
            <a:r>
              <a:rPr kumimoji="0" lang="en-US" altLang="zh-CN"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a:t>
            </a:r>
            <a:r>
              <a:rPr kumimoji="0" lang="zh-CN" altLang="en-US"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橡胶棒（负电）</a:t>
            </a:r>
            <a:endParaRPr kumimoji="0" lang="en-US" altLang="zh-CN"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4473116"/>
            <a:ext cx="225553" cy="135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8"/>
          <p:cNvSpPr txBox="1">
            <a:spLocks noChangeArrowheads="1"/>
          </p:cNvSpPr>
          <p:nvPr/>
        </p:nvSpPr>
        <p:spPr bwMode="auto">
          <a:xfrm>
            <a:off x="4743999" y="4414739"/>
            <a:ext cx="3618402"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25000"/>
              </a:lnSpc>
              <a:spcBef>
                <a:spcPct val="50000"/>
              </a:spcBef>
            </a:pPr>
            <a:r>
              <a:rPr lang="zh-CN" altLang="en-US" dirty="0" smtClean="0">
                <a:latin typeface="仿宋" panose="02010609060101010101" pitchFamily="49" charset="-122"/>
                <a:ea typeface="仿宋" panose="02010609060101010101" pitchFamily="49" charset="-122"/>
              </a:rPr>
              <a:t>通过吸引和排斥说明有两种电荷，同性电荷相互排斥，异性电荷相互吸引。</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60</a:t>
            </a:fld>
            <a:endParaRPr lang="en-US" altLang="zh-CN"/>
          </a:p>
        </p:txBody>
      </p:sp>
      <p:sp>
        <p:nvSpPr>
          <p:cNvPr id="3" name="矩形 2"/>
          <p:cNvSpPr/>
          <p:nvPr/>
        </p:nvSpPr>
        <p:spPr>
          <a:xfrm>
            <a:off x="729025" y="3160194"/>
            <a:ext cx="2361544"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其中</a:t>
            </a:r>
            <a:r>
              <a:rPr lang="en-US" altLang="zh-CN" kern="100" dirty="0" err="1">
                <a:ea typeface="仿宋" panose="02010609060101010101" pitchFamily="49" charset="-122"/>
              </a:rPr>
              <a:t>dq</a:t>
            </a:r>
            <a:r>
              <a:rPr lang="en-US" altLang="zh-CN" kern="100" dirty="0">
                <a:ea typeface="仿宋" panose="02010609060101010101" pitchFamily="49" charset="-122"/>
              </a:rPr>
              <a:t>=</a:t>
            </a:r>
            <a:r>
              <a:rPr lang="zh-CN" altLang="zh-CN" kern="100" dirty="0">
                <a:ea typeface="仿宋" panose="02010609060101010101" pitchFamily="49" charset="-122"/>
              </a:rPr>
              <a:t>σ</a:t>
            </a:r>
            <a:r>
              <a:rPr lang="en-US" altLang="zh-CN" kern="100" dirty="0">
                <a:ea typeface="仿宋" panose="02010609060101010101" pitchFamily="49" charset="-122"/>
              </a:rPr>
              <a:t>2</a:t>
            </a:r>
            <a:r>
              <a:rPr lang="zh-CN" altLang="zh-CN" kern="100" dirty="0">
                <a:ea typeface="仿宋" panose="02010609060101010101" pitchFamily="49" charset="-122"/>
              </a:rPr>
              <a:t>π</a:t>
            </a:r>
            <a:r>
              <a:rPr lang="en-US" altLang="zh-CN" kern="100" dirty="0" err="1">
                <a:ea typeface="仿宋" panose="02010609060101010101" pitchFamily="49" charset="-122"/>
              </a:rPr>
              <a:t>rRd</a:t>
            </a:r>
            <a:r>
              <a:rPr lang="zh-CN" altLang="zh-CN" kern="100" dirty="0">
                <a:ea typeface="仿宋" panose="02010609060101010101" pitchFamily="49" charset="-122"/>
              </a:rPr>
              <a:t>α</a:t>
            </a:r>
            <a:endParaRPr lang="zh-CN" altLang="en-US" kern="100" dirty="0">
              <a:ea typeface="仿宋" panose="02010609060101010101" pitchFamily="49" charset="-122"/>
            </a:endParaRPr>
          </a:p>
        </p:txBody>
      </p:sp>
      <p:sp>
        <p:nvSpPr>
          <p:cNvPr id="4" name="矩形 3"/>
          <p:cNvSpPr/>
          <p:nvPr/>
        </p:nvSpPr>
        <p:spPr>
          <a:xfrm>
            <a:off x="705691" y="3778835"/>
            <a:ext cx="4572000" cy="506998"/>
          </a:xfrm>
          <a:prstGeom prst="rect">
            <a:avLst/>
          </a:prstGeom>
        </p:spPr>
        <p:txBody>
          <a:bodyPr>
            <a:spAutoFit/>
          </a:bodyPr>
          <a:lstStyle/>
          <a:p>
            <a:pPr algn="just">
              <a:lnSpc>
                <a:spcPct val="125000"/>
              </a:lnSpc>
              <a:spcAft>
                <a:spcPts val="0"/>
              </a:spcAft>
            </a:pPr>
            <a:r>
              <a:rPr lang="en-US" altLang="zh-CN" dirty="0"/>
              <a:t>r</a:t>
            </a:r>
            <a:r>
              <a:rPr lang="en-US" altLang="zh-CN" baseline="30000" dirty="0"/>
              <a:t>2</a:t>
            </a:r>
            <a:r>
              <a:rPr lang="en-US" altLang="zh-CN" dirty="0"/>
              <a:t> + z</a:t>
            </a:r>
            <a:r>
              <a:rPr lang="en-US" altLang="zh-CN" baseline="30000" dirty="0"/>
              <a:t>2 </a:t>
            </a:r>
            <a:r>
              <a:rPr lang="en-US" altLang="zh-CN" dirty="0"/>
              <a:t>= R</a:t>
            </a:r>
            <a:r>
              <a:rPr lang="en-US" altLang="zh-CN" baseline="30000" dirty="0"/>
              <a:t>2</a:t>
            </a:r>
            <a:r>
              <a:rPr lang="zh-CN" altLang="zh-CN" dirty="0"/>
              <a:t>，</a:t>
            </a:r>
            <a:r>
              <a:rPr lang="en-US" altLang="zh-CN" dirty="0"/>
              <a:t>z=</a:t>
            </a:r>
            <a:r>
              <a:rPr lang="en-US" altLang="zh-CN" dirty="0" err="1"/>
              <a:t>Rcos</a:t>
            </a:r>
            <a:r>
              <a:rPr lang="zh-CN" altLang="zh-CN" dirty="0"/>
              <a:t>α</a:t>
            </a:r>
            <a:r>
              <a:rPr lang="en-US" altLang="zh-CN" dirty="0"/>
              <a:t>,r=</a:t>
            </a:r>
            <a:r>
              <a:rPr lang="en-US" altLang="zh-CN" dirty="0" err="1"/>
              <a:t>Rsin</a:t>
            </a:r>
            <a:r>
              <a:rPr lang="zh-CN" altLang="zh-CN" dirty="0"/>
              <a:t>α</a:t>
            </a:r>
            <a:endParaRPr lang="zh-CN" altLang="en-US" kern="100" dirty="0">
              <a:ea typeface="仿宋" panose="02010609060101010101" pitchFamily="49" charset="-122"/>
            </a:endParaRPr>
          </a:p>
        </p:txBody>
      </p:sp>
      <p:pic>
        <p:nvPicPr>
          <p:cNvPr id="5" name="图片 4"/>
          <p:cNvPicPr>
            <a:picLocks noChangeAspect="1"/>
          </p:cNvPicPr>
          <p:nvPr/>
        </p:nvPicPr>
        <p:blipFill>
          <a:blip r:embed="rId3"/>
          <a:stretch>
            <a:fillRect/>
          </a:stretch>
        </p:blipFill>
        <p:spPr>
          <a:xfrm>
            <a:off x="5112060" y="929439"/>
            <a:ext cx="3693951" cy="2937709"/>
          </a:xfrm>
          <a:prstGeom prst="rect">
            <a:avLst/>
          </a:prstGeom>
        </p:spPr>
      </p:pic>
      <p:graphicFrame>
        <p:nvGraphicFramePr>
          <p:cNvPr id="7" name="对象 6"/>
          <p:cNvGraphicFramePr>
            <a:graphicFrameLocks noChangeAspect="1"/>
          </p:cNvGraphicFramePr>
          <p:nvPr/>
        </p:nvGraphicFramePr>
        <p:xfrm>
          <a:off x="720633" y="4509120"/>
          <a:ext cx="6963769" cy="1866108"/>
        </p:xfrm>
        <a:graphic>
          <a:graphicData uri="http://schemas.openxmlformats.org/presentationml/2006/ole">
            <mc:AlternateContent xmlns:mc="http://schemas.openxmlformats.org/markup-compatibility/2006">
              <mc:Choice xmlns:v="urn:schemas-microsoft-com:vml" Requires="v">
                <p:oleObj spid="_x0000_s41575" name="Equation" r:id="rId4" imgW="81991200" imgH="21945600" progId="Equation.DSMT4">
                  <p:embed/>
                </p:oleObj>
              </mc:Choice>
              <mc:Fallback>
                <p:oleObj name="Equation" r:id="rId4" imgW="81991200" imgH="21945600" progId="Equation.DSMT4">
                  <p:embed/>
                  <p:pic>
                    <p:nvPicPr>
                      <p:cNvPr id="0" name="Object 1"/>
                      <p:cNvPicPr>
                        <a:picLocks noChangeAspect="1" noChangeArrowheads="1"/>
                      </p:cNvPicPr>
                      <p:nvPr/>
                    </p:nvPicPr>
                    <p:blipFill>
                      <a:blip r:embed="rId5"/>
                      <a:srcRect/>
                      <a:stretch>
                        <a:fillRect/>
                      </a:stretch>
                    </p:blipFill>
                    <p:spPr bwMode="auto">
                      <a:xfrm>
                        <a:off x="720633" y="4509120"/>
                        <a:ext cx="6963769" cy="1866108"/>
                      </a:xfrm>
                      <a:prstGeom prst="rect">
                        <a:avLst/>
                      </a:prstGeom>
                      <a:noFill/>
                    </p:spPr>
                  </p:pic>
                </p:oleObj>
              </mc:Fallback>
            </mc:AlternateContent>
          </a:graphicData>
        </a:graphic>
      </p:graphicFrame>
      <p:sp>
        <p:nvSpPr>
          <p:cNvPr id="8" name="矩形 7"/>
          <p:cNvSpPr/>
          <p:nvPr/>
        </p:nvSpPr>
        <p:spPr>
          <a:xfrm>
            <a:off x="540060" y="808120"/>
            <a:ext cx="4572000" cy="968663"/>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解法二，将半球分割成圆环，</a:t>
            </a:r>
          </a:p>
          <a:p>
            <a:pPr algn="just">
              <a:lnSpc>
                <a:spcPct val="125000"/>
              </a:lnSpc>
              <a:spcAft>
                <a:spcPts val="0"/>
              </a:spcAft>
            </a:pPr>
            <a:r>
              <a:rPr lang="zh-CN" altLang="zh-CN" kern="100" dirty="0">
                <a:ea typeface="仿宋" panose="02010609060101010101" pitchFamily="49" charset="-122"/>
              </a:rPr>
              <a:t>应用例</a:t>
            </a:r>
            <a:r>
              <a:rPr lang="en-US" altLang="zh-CN" kern="100" dirty="0">
                <a:ea typeface="仿宋" panose="02010609060101010101" pitchFamily="49" charset="-122"/>
              </a:rPr>
              <a:t>8.4</a:t>
            </a:r>
            <a:r>
              <a:rPr lang="zh-CN" altLang="zh-CN" kern="100" dirty="0">
                <a:ea typeface="仿宋" panose="02010609060101010101" pitchFamily="49" charset="-122"/>
              </a:rPr>
              <a:t>的结论，</a:t>
            </a:r>
            <a:r>
              <a:rPr lang="en-US" altLang="zh-CN" kern="100" dirty="0">
                <a:ea typeface="仿宋" panose="02010609060101010101" pitchFamily="49" charset="-122"/>
              </a:rPr>
              <a:t>q-&gt;</a:t>
            </a:r>
            <a:r>
              <a:rPr lang="en-US" altLang="zh-CN" kern="100" dirty="0" err="1">
                <a:ea typeface="仿宋" panose="02010609060101010101" pitchFamily="49" charset="-122"/>
              </a:rPr>
              <a:t>dq</a:t>
            </a:r>
            <a:endParaRPr lang="zh-CN" altLang="en-US" kern="100" dirty="0">
              <a:ea typeface="仿宋" panose="02010609060101010101" pitchFamily="49" charset="-122"/>
            </a:endParaRPr>
          </a:p>
        </p:txBody>
      </p:sp>
      <p:graphicFrame>
        <p:nvGraphicFramePr>
          <p:cNvPr id="9" name="对象 8"/>
          <p:cNvGraphicFramePr>
            <a:graphicFrameLocks noChangeAspect="1"/>
          </p:cNvGraphicFramePr>
          <p:nvPr/>
        </p:nvGraphicFramePr>
        <p:xfrm>
          <a:off x="705691" y="1920986"/>
          <a:ext cx="3014737" cy="1139162"/>
        </p:xfrm>
        <a:graphic>
          <a:graphicData uri="http://schemas.openxmlformats.org/presentationml/2006/ole">
            <mc:AlternateContent xmlns:mc="http://schemas.openxmlformats.org/markup-compatibility/2006">
              <mc:Choice xmlns:v="urn:schemas-microsoft-com:vml" Requires="v">
                <p:oleObj spid="_x0000_s41576" name="Equation" r:id="rId6" imgW="33223200" imgH="12496800" progId="Equation.DSMT4">
                  <p:embed/>
                </p:oleObj>
              </mc:Choice>
              <mc:Fallback>
                <p:oleObj name="Equation" r:id="rId6" imgW="33223200" imgH="12496800" progId="Equation.DSMT4">
                  <p:embed/>
                  <p:pic>
                    <p:nvPicPr>
                      <p:cNvPr id="0" name="图片 41411"/>
                      <p:cNvPicPr>
                        <a:picLocks noChangeAspect="1" noChangeArrowheads="1"/>
                      </p:cNvPicPr>
                      <p:nvPr/>
                    </p:nvPicPr>
                    <p:blipFill>
                      <a:blip r:embed="rId7"/>
                      <a:srcRect/>
                      <a:stretch>
                        <a:fillRect/>
                      </a:stretch>
                    </p:blipFill>
                    <p:spPr bwMode="auto">
                      <a:xfrm>
                        <a:off x="705691" y="1920986"/>
                        <a:ext cx="3014737" cy="11391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61</a:t>
            </a:fld>
            <a:endParaRPr lang="en-US" altLang="zh-CN"/>
          </a:p>
        </p:txBody>
      </p:sp>
      <p:pic>
        <p:nvPicPr>
          <p:cNvPr id="5" name="图片 4"/>
          <p:cNvPicPr>
            <a:picLocks noChangeAspect="1"/>
          </p:cNvPicPr>
          <p:nvPr/>
        </p:nvPicPr>
        <p:blipFill>
          <a:blip r:embed="rId2" cstate="print"/>
          <a:stretch>
            <a:fillRect/>
          </a:stretch>
        </p:blipFill>
        <p:spPr>
          <a:xfrm>
            <a:off x="0" y="692696"/>
            <a:ext cx="7867650" cy="1304925"/>
          </a:xfrm>
          <a:prstGeom prst="rect">
            <a:avLst/>
          </a:prstGeom>
        </p:spPr>
      </p:pic>
      <p:pic>
        <p:nvPicPr>
          <p:cNvPr id="6" name="图片 5"/>
          <p:cNvPicPr>
            <a:picLocks noChangeAspect="1"/>
          </p:cNvPicPr>
          <p:nvPr/>
        </p:nvPicPr>
        <p:blipFill>
          <a:blip r:embed="rId3" cstate="print"/>
          <a:stretch>
            <a:fillRect/>
          </a:stretch>
        </p:blipFill>
        <p:spPr>
          <a:xfrm>
            <a:off x="4499992" y="2168860"/>
            <a:ext cx="4533900" cy="2905125"/>
          </a:xfrm>
          <a:prstGeom prst="rect">
            <a:avLst/>
          </a:prstGeom>
        </p:spPr>
      </p:pic>
      <p:pic>
        <p:nvPicPr>
          <p:cNvPr id="8" name="图片 7"/>
          <p:cNvPicPr>
            <a:picLocks noChangeAspect="1"/>
          </p:cNvPicPr>
          <p:nvPr/>
        </p:nvPicPr>
        <p:blipFill>
          <a:blip r:embed="rId4" cstate="print"/>
          <a:stretch>
            <a:fillRect/>
          </a:stretch>
        </p:blipFill>
        <p:spPr>
          <a:xfrm>
            <a:off x="287524" y="2503984"/>
            <a:ext cx="3510912" cy="3744416"/>
          </a:xfrm>
          <a:prstGeom prst="rect">
            <a:avLst/>
          </a:prstGeom>
        </p:spPr>
      </p:pic>
    </p:spTree>
    <p:extLst>
      <p:ext uri="{BB962C8B-B14F-4D97-AF65-F5344CB8AC3E}">
        <p14:creationId xmlns:p14="http://schemas.microsoft.com/office/powerpoint/2010/main" val="36500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62</a:t>
            </a:fld>
            <a:endParaRPr lang="en-US" altLang="zh-CN" dirty="0"/>
          </a:p>
        </p:txBody>
      </p:sp>
      <p:pic>
        <p:nvPicPr>
          <p:cNvPr id="4" name="图片 3"/>
          <p:cNvPicPr>
            <a:picLocks noChangeAspect="1"/>
          </p:cNvPicPr>
          <p:nvPr/>
        </p:nvPicPr>
        <p:blipFill>
          <a:blip r:embed="rId2" cstate="print"/>
          <a:stretch>
            <a:fillRect/>
          </a:stretch>
        </p:blipFill>
        <p:spPr>
          <a:xfrm>
            <a:off x="395605" y="945515"/>
            <a:ext cx="7773670" cy="5441315"/>
          </a:xfrm>
          <a:prstGeom prst="rect">
            <a:avLst/>
          </a:prstGeom>
        </p:spPr>
      </p:pic>
    </p:spTree>
    <p:extLst>
      <p:ext uri="{BB962C8B-B14F-4D97-AF65-F5344CB8AC3E}">
        <p14:creationId xmlns:p14="http://schemas.microsoft.com/office/powerpoint/2010/main" val="200945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stretch>
            <a:fillRect/>
          </a:stretch>
        </p:blipFill>
        <p:spPr>
          <a:xfrm>
            <a:off x="427990" y="584200"/>
            <a:ext cx="7530465" cy="1797685"/>
          </a:xfrm>
          <a:prstGeom prst="rect">
            <a:avLst/>
          </a:prstGeom>
        </p:spPr>
      </p:pic>
      <p:graphicFrame>
        <p:nvGraphicFramePr>
          <p:cNvPr id="2" name="对象 1"/>
          <p:cNvGraphicFramePr/>
          <p:nvPr/>
        </p:nvGraphicFramePr>
        <p:xfrm>
          <a:off x="466090" y="3070860"/>
          <a:ext cx="7115175" cy="3646170"/>
        </p:xfrm>
        <a:graphic>
          <a:graphicData uri="http://schemas.openxmlformats.org/presentationml/2006/ole">
            <mc:AlternateContent xmlns:mc="http://schemas.openxmlformats.org/markup-compatibility/2006">
              <mc:Choice xmlns:v="urn:schemas-microsoft-com:vml" Requires="v">
                <p:oleObj spid="_x0000_s98327" r:id="rId4" imgW="4635500" imgH="2273300" progId="Paint.Picture">
                  <p:embed/>
                </p:oleObj>
              </mc:Choice>
              <mc:Fallback>
                <p:oleObj r:id="rId4" imgW="4635500" imgH="2273300" progId="Paint.Picture">
                  <p:embed/>
                  <p:pic>
                    <p:nvPicPr>
                      <p:cNvPr id="0" name=""/>
                      <p:cNvPicPr/>
                      <p:nvPr/>
                    </p:nvPicPr>
                    <p:blipFill>
                      <a:blip r:embed="rId5"/>
                      <a:stretch>
                        <a:fillRect/>
                      </a:stretch>
                    </p:blipFill>
                    <p:spPr>
                      <a:xfrm>
                        <a:off x="466090" y="3070860"/>
                        <a:ext cx="7115175" cy="3646170"/>
                      </a:xfrm>
                      <a:prstGeom prst="rect">
                        <a:avLst/>
                      </a:prstGeom>
                    </p:spPr>
                  </p:pic>
                </p:oleObj>
              </mc:Fallback>
            </mc:AlternateContent>
          </a:graphicData>
        </a:graphic>
      </p:graphicFrame>
      <p:pic>
        <p:nvPicPr>
          <p:cNvPr id="5" name="图片 4"/>
          <p:cNvPicPr>
            <a:picLocks noChangeAspect="1"/>
          </p:cNvPicPr>
          <p:nvPr/>
        </p:nvPicPr>
        <p:blipFill>
          <a:blip r:embed="rId6" cstate="print"/>
          <a:stretch>
            <a:fillRect/>
          </a:stretch>
        </p:blipFill>
        <p:spPr>
          <a:xfrm>
            <a:off x="4670425" y="2308225"/>
            <a:ext cx="4396105" cy="2766060"/>
          </a:xfrm>
          <a:prstGeom prst="rect">
            <a:avLst/>
          </a:prstGeom>
        </p:spPr>
      </p:pic>
    </p:spTree>
    <p:extLst>
      <p:ext uri="{BB962C8B-B14F-4D97-AF65-F5344CB8AC3E}">
        <p14:creationId xmlns:p14="http://schemas.microsoft.com/office/powerpoint/2010/main" val="1920670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64</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例题（重点）：</a:t>
            </a:r>
            <a:r>
              <a:rPr lang="zh-CN" altLang="zh-CN" sz="2800" b="1" dirty="0" smtClean="0"/>
              <a:t>将</a:t>
            </a:r>
            <a:r>
              <a:rPr lang="zh-CN" altLang="zh-CN" sz="2800" b="1" dirty="0"/>
              <a:t>一段均匀带电导线弯成如图所示的形状，线电荷密度为</a:t>
            </a:r>
            <a:r>
              <a:rPr lang="en-US" altLang="zh-CN" sz="2800" b="1" dirty="0"/>
              <a:t>λ</a:t>
            </a:r>
            <a:r>
              <a:rPr lang="zh-CN" altLang="zh-CN" sz="2800" b="1" dirty="0"/>
              <a:t>，其中</a:t>
            </a:r>
            <a:r>
              <a:rPr lang="en-US" altLang="zh-CN" sz="2800" b="1" dirty="0"/>
              <a:t>AB</a:t>
            </a:r>
            <a:r>
              <a:rPr lang="zh-CN" altLang="zh-CN" sz="2800" b="1" dirty="0"/>
              <a:t>与</a:t>
            </a:r>
            <a:r>
              <a:rPr lang="en-US" altLang="zh-CN" sz="2800" b="1" dirty="0"/>
              <a:t>CD</a:t>
            </a:r>
            <a:r>
              <a:rPr lang="zh-CN" altLang="zh-CN" sz="2800" b="1" dirty="0"/>
              <a:t>段长度均为</a:t>
            </a:r>
            <a:r>
              <a:rPr lang="en-US" altLang="zh-CN" sz="2800" b="1" dirty="0"/>
              <a:t>2</a:t>
            </a:r>
            <a:r>
              <a:rPr lang="en-US" altLang="zh-CN" sz="2800" b="1" i="1" dirty="0"/>
              <a:t>R</a:t>
            </a:r>
            <a:r>
              <a:rPr lang="zh-CN" altLang="zh-CN" sz="2800" b="1" dirty="0"/>
              <a:t>，</a:t>
            </a:r>
            <a:r>
              <a:rPr lang="en-US" altLang="zh-CN" sz="2800" b="1" dirty="0"/>
              <a:t>BC</a:t>
            </a:r>
            <a:r>
              <a:rPr lang="zh-CN" altLang="zh-CN" sz="2800" b="1" dirty="0"/>
              <a:t>段为一半径为</a:t>
            </a:r>
            <a:r>
              <a:rPr lang="en-US" altLang="zh-CN" sz="2800" b="1" i="1" dirty="0"/>
              <a:t>R</a:t>
            </a:r>
            <a:r>
              <a:rPr lang="zh-CN" altLang="zh-CN" sz="2800" b="1" dirty="0"/>
              <a:t>的半圆弧，求半圆弧圆心</a:t>
            </a:r>
            <a:r>
              <a:rPr lang="en-US" altLang="zh-CN" sz="2800" b="1" dirty="0"/>
              <a:t>O</a:t>
            </a:r>
            <a:r>
              <a:rPr lang="zh-CN" altLang="zh-CN" sz="2800" b="1" dirty="0"/>
              <a:t>点处的</a:t>
            </a:r>
            <a:r>
              <a:rPr lang="zh-CN" altLang="zh-CN" sz="2800" b="1" dirty="0" smtClean="0"/>
              <a:t>电场强度</a:t>
            </a:r>
            <a:r>
              <a:rPr lang="zh-CN" altLang="en-US" sz="2800" b="1"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931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7605" y="3320988"/>
            <a:ext cx="4471273" cy="14041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0972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65</a:t>
            </a:fld>
            <a:endParaRPr lang="en-US" altLang="zh-CN"/>
          </a:p>
        </p:txBody>
      </p:sp>
      <p:sp>
        <p:nvSpPr>
          <p:cNvPr id="12" name="矩形 11"/>
          <p:cNvSpPr/>
          <p:nvPr/>
        </p:nvSpPr>
        <p:spPr>
          <a:xfrm>
            <a:off x="323528" y="656692"/>
            <a:ext cx="8026660" cy="1200329"/>
          </a:xfrm>
          <a:prstGeom prst="rect">
            <a:avLst/>
          </a:prstGeom>
        </p:spPr>
        <p:txBody>
          <a:bodyPr wrap="square">
            <a:spAutoFit/>
          </a:bodyPr>
          <a:lstStyle/>
          <a:p>
            <a:pPr algn="just">
              <a:lnSpc>
                <a:spcPct val="150000"/>
              </a:lnSpc>
              <a:spcAft>
                <a:spcPts val="0"/>
              </a:spcAft>
            </a:pPr>
            <a:r>
              <a:rPr lang="zh-CN" altLang="zh-CN" b="1" kern="100" dirty="0" smtClean="0"/>
              <a:t>解</a:t>
            </a:r>
            <a:r>
              <a:rPr lang="zh-CN" altLang="en-US" b="1" kern="100" dirty="0"/>
              <a:t>：</a:t>
            </a:r>
            <a:r>
              <a:rPr lang="zh-CN" altLang="zh-CN" b="1" kern="100" dirty="0" smtClean="0"/>
              <a:t>由</a:t>
            </a:r>
            <a:r>
              <a:rPr lang="zh-CN" altLang="zh-CN" b="1" kern="100" dirty="0"/>
              <a:t>对称性可知，</a:t>
            </a:r>
            <a:r>
              <a:rPr lang="en-US" altLang="zh-CN" b="1" kern="100" dirty="0"/>
              <a:t>AB</a:t>
            </a:r>
            <a:r>
              <a:rPr lang="zh-CN" altLang="zh-CN" b="1" kern="100" dirty="0"/>
              <a:t>段和</a:t>
            </a:r>
            <a:r>
              <a:rPr lang="en-US" altLang="zh-CN" b="1" kern="100" dirty="0"/>
              <a:t>CD</a:t>
            </a:r>
            <a:r>
              <a:rPr lang="zh-CN" altLang="zh-CN" b="1" kern="100" dirty="0"/>
              <a:t>段在圆心</a:t>
            </a:r>
            <a:r>
              <a:rPr lang="en-US" altLang="zh-CN" b="1" kern="100" dirty="0"/>
              <a:t>O</a:t>
            </a:r>
            <a:r>
              <a:rPr lang="zh-CN" altLang="zh-CN" b="1" kern="100" dirty="0"/>
              <a:t>点处产生的合电场强度</a:t>
            </a:r>
            <a:r>
              <a:rPr lang="en-US" altLang="zh-CN" b="1" kern="100" dirty="0"/>
              <a:t>E=0     </a:t>
            </a:r>
            <a:endParaRPr lang="zh-CN" altLang="zh-CN" b="1" kern="100"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4" y="1520788"/>
            <a:ext cx="4471273" cy="140415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431540" y="1992033"/>
            <a:ext cx="2350323" cy="461665"/>
          </a:xfrm>
          <a:prstGeom prst="rect">
            <a:avLst/>
          </a:prstGeom>
        </p:spPr>
        <p:txBody>
          <a:bodyPr wrap="none">
            <a:spAutoFit/>
          </a:bodyPr>
          <a:lstStyle/>
          <a:p>
            <a:r>
              <a:rPr lang="zh-CN" altLang="zh-CN" b="1" kern="100" dirty="0">
                <a:cs typeface="Times New Roman" panose="02020603050405020304" pitchFamily="18" charset="0"/>
              </a:rPr>
              <a:t>在圆弧上一线元</a:t>
            </a:r>
            <a:endParaRPr lang="zh-CN" altLang="en-US" dirty="0"/>
          </a:p>
        </p:txBody>
      </p:sp>
      <p:sp>
        <p:nvSpPr>
          <p:cNvPr id="18" name="Rectangle 14"/>
          <p:cNvSpPr>
            <a:spLocks noChangeArrowheads="1"/>
          </p:cNvSpPr>
          <p:nvPr/>
        </p:nvSpPr>
        <p:spPr bwMode="auto">
          <a:xfrm>
            <a:off x="0" y="0"/>
            <a:ext cx="13286282" cy="7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841215601"/>
              </p:ext>
            </p:extLst>
          </p:nvPr>
        </p:nvGraphicFramePr>
        <p:xfrm>
          <a:off x="2915816" y="2083478"/>
          <a:ext cx="1051987" cy="307504"/>
        </p:xfrm>
        <a:graphic>
          <a:graphicData uri="http://schemas.openxmlformats.org/presentationml/2006/ole">
            <mc:AlternateContent xmlns:mc="http://schemas.openxmlformats.org/markup-compatibility/2006">
              <mc:Choice xmlns:v="urn:schemas-microsoft-com:vml" Requires="v">
                <p:oleObj spid="_x0000_s94417" name="Equation" r:id="rId4" imgW="621760" imgH="177646" progId="Equation.DSMT4">
                  <p:embed/>
                </p:oleObj>
              </mc:Choice>
              <mc:Fallback>
                <p:oleObj name="Equation" r:id="rId4" imgW="621760" imgH="177646"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083478"/>
                        <a:ext cx="1051987" cy="307504"/>
                      </a:xfrm>
                      <a:prstGeom prst="rect">
                        <a:avLst/>
                      </a:prstGeom>
                      <a:noFill/>
                    </p:spPr>
                  </p:pic>
                </p:oleObj>
              </mc:Fallback>
            </mc:AlternateContent>
          </a:graphicData>
        </a:graphic>
      </p:graphicFrame>
      <p:sp>
        <p:nvSpPr>
          <p:cNvPr id="20" name="矩形 19"/>
          <p:cNvSpPr/>
          <p:nvPr/>
        </p:nvSpPr>
        <p:spPr>
          <a:xfrm>
            <a:off x="431540" y="2588710"/>
            <a:ext cx="1829347" cy="461665"/>
          </a:xfrm>
          <a:prstGeom prst="rect">
            <a:avLst/>
          </a:prstGeom>
        </p:spPr>
        <p:txBody>
          <a:bodyPr wrap="none">
            <a:spAutoFit/>
          </a:bodyPr>
          <a:lstStyle/>
          <a:p>
            <a:r>
              <a:rPr lang="zh-CN" altLang="zh-CN" b="1" kern="100" dirty="0">
                <a:cs typeface="Times New Roman" panose="02020603050405020304" pitchFamily="18" charset="0"/>
              </a:rPr>
              <a:t>带电量为</a:t>
            </a:r>
            <a:r>
              <a:rPr lang="en-US" altLang="zh-CN" b="1" kern="100" dirty="0" err="1"/>
              <a:t>λdl</a:t>
            </a:r>
            <a:endParaRPr lang="zh-CN" altLang="en-US" dirty="0"/>
          </a:p>
        </p:txBody>
      </p:sp>
      <p:sp>
        <p:nvSpPr>
          <p:cNvPr id="21" name="Rectangle 1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3213293544"/>
              </p:ext>
            </p:extLst>
          </p:nvPr>
        </p:nvGraphicFramePr>
        <p:xfrm>
          <a:off x="575556" y="3320988"/>
          <a:ext cx="852495" cy="454664"/>
        </p:xfrm>
        <a:graphic>
          <a:graphicData uri="http://schemas.openxmlformats.org/presentationml/2006/ole">
            <mc:AlternateContent xmlns:mc="http://schemas.openxmlformats.org/markup-compatibility/2006">
              <mc:Choice xmlns:v="urn:schemas-microsoft-com:vml" Requires="v">
                <p:oleObj spid="_x0000_s94418" name="Equation" r:id="rId6" imgW="431613" imgH="228501" progId="Equation.DSMT4">
                  <p:embed/>
                </p:oleObj>
              </mc:Choice>
              <mc:Fallback>
                <p:oleObj name="Equation" r:id="rId6" imgW="431613" imgH="228501"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56" y="3320988"/>
                        <a:ext cx="852495" cy="454664"/>
                      </a:xfrm>
                      <a:prstGeom prst="rect">
                        <a:avLst/>
                      </a:prstGeom>
                      <a:noFill/>
                    </p:spPr>
                  </p:pic>
                </p:oleObj>
              </mc:Fallback>
            </mc:AlternateContent>
          </a:graphicData>
        </a:graphic>
      </p:graphicFrame>
      <p:sp>
        <p:nvSpPr>
          <p:cNvPr id="23" name="Rectangle 18"/>
          <p:cNvSpPr>
            <a:spLocks noChangeArrowheads="1"/>
          </p:cNvSpPr>
          <p:nvPr/>
        </p:nvSpPr>
        <p:spPr bwMode="auto">
          <a:xfrm>
            <a:off x="934616" y="358906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141028064"/>
              </p:ext>
            </p:extLst>
          </p:nvPr>
        </p:nvGraphicFramePr>
        <p:xfrm>
          <a:off x="575556" y="4007750"/>
          <a:ext cx="3131333" cy="903269"/>
        </p:xfrm>
        <a:graphic>
          <a:graphicData uri="http://schemas.openxmlformats.org/presentationml/2006/ole">
            <mc:AlternateContent xmlns:mc="http://schemas.openxmlformats.org/markup-compatibility/2006">
              <mc:Choice xmlns:v="urn:schemas-microsoft-com:vml" Requires="v">
                <p:oleObj spid="_x0000_s94419" name="Equation" r:id="rId8" imgW="1497950" imgH="431613" progId="Equation.DSMT4">
                  <p:embed/>
                </p:oleObj>
              </mc:Choice>
              <mc:Fallback>
                <p:oleObj name="Equation" r:id="rId8" imgW="1497950" imgH="431613"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556" y="4007750"/>
                        <a:ext cx="3131333" cy="903269"/>
                      </a:xfrm>
                      <a:prstGeom prst="rect">
                        <a:avLst/>
                      </a:prstGeom>
                      <a:noFill/>
                    </p:spPr>
                  </p:pic>
                </p:oleObj>
              </mc:Fallback>
            </mc:AlternateContent>
          </a:graphicData>
        </a:graphic>
      </p:graphicFrame>
      <p:sp>
        <p:nvSpPr>
          <p:cNvPr id="25" name="Rectangle 2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2393526434"/>
              </p:ext>
            </p:extLst>
          </p:nvPr>
        </p:nvGraphicFramePr>
        <p:xfrm>
          <a:off x="614826" y="5156758"/>
          <a:ext cx="7345303" cy="827402"/>
        </p:xfrm>
        <a:graphic>
          <a:graphicData uri="http://schemas.openxmlformats.org/presentationml/2006/ole">
            <mc:AlternateContent xmlns:mc="http://schemas.openxmlformats.org/markup-compatibility/2006">
              <mc:Choice xmlns:v="urn:schemas-microsoft-com:vml" Requires="v">
                <p:oleObj spid="_x0000_s94420" name="Equation" r:id="rId10" imgW="4140200" imgH="469900" progId="Equation.DSMT4">
                  <p:embed/>
                </p:oleObj>
              </mc:Choice>
              <mc:Fallback>
                <p:oleObj name="Equation" r:id="rId10" imgW="4140200" imgH="469900" progId="Equation.DSMT4">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826" y="5156758"/>
                        <a:ext cx="7345303" cy="827402"/>
                      </a:xfrm>
                      <a:prstGeom prst="rect">
                        <a:avLst/>
                      </a:prstGeom>
                      <a:noFill/>
                    </p:spPr>
                  </p:pic>
                </p:oleObj>
              </mc:Fallback>
            </mc:AlternateContent>
          </a:graphicData>
        </a:graphic>
      </p:graphicFrame>
    </p:spTree>
    <p:extLst>
      <p:ext uri="{BB962C8B-B14F-4D97-AF65-F5344CB8AC3E}">
        <p14:creationId xmlns:p14="http://schemas.microsoft.com/office/powerpoint/2010/main" val="350307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66</a:t>
            </a:fld>
            <a:endParaRPr lang="en-US" altLang="zh-CN"/>
          </a:p>
        </p:txBody>
      </p:sp>
      <p:sp>
        <p:nvSpPr>
          <p:cNvPr id="3" name="文本框 2"/>
          <p:cNvSpPr txBox="1"/>
          <p:nvPr/>
        </p:nvSpPr>
        <p:spPr>
          <a:xfrm>
            <a:off x="856615" y="731520"/>
            <a:ext cx="7273290" cy="4292600"/>
          </a:xfrm>
          <a:prstGeom prst="rect">
            <a:avLst/>
          </a:prstGeom>
          <a:noFill/>
        </p:spPr>
        <p:txBody>
          <a:bodyPr wrap="square" rtlCol="0">
            <a:spAutoFit/>
          </a:bodyPr>
          <a:lstStyle/>
          <a:p>
            <a:pPr algn="l">
              <a:lnSpc>
                <a:spcPct val="150000"/>
              </a:lnSpc>
              <a:spcAft>
                <a:spcPts val="1800"/>
              </a:spcAft>
            </a:pPr>
            <a:r>
              <a:rPr lang="zh-CN" altLang="en-US" sz="2800" b="1" dirty="0"/>
              <a:t>如何根据电场线性叠加原理求解电场强度！</a:t>
            </a:r>
            <a:endParaRPr lang="en-US" altLang="zh-CN" sz="2800" b="1" dirty="0"/>
          </a:p>
          <a:p>
            <a:pPr algn="l">
              <a:lnSpc>
                <a:spcPct val="150000"/>
              </a:lnSpc>
            </a:pPr>
            <a:r>
              <a:rPr lang="en-US" altLang="zh-CN" b="1" dirty="0"/>
              <a:t>1</a:t>
            </a:r>
            <a:r>
              <a:rPr lang="zh-CN" altLang="en-US" b="1" dirty="0"/>
              <a:t>、分割成电荷元（可视为点电荷）；</a:t>
            </a:r>
            <a:endParaRPr lang="en-US" altLang="zh-CN" b="1" dirty="0"/>
          </a:p>
          <a:p>
            <a:pPr algn="l">
              <a:lnSpc>
                <a:spcPct val="150000"/>
              </a:lnSpc>
            </a:pPr>
            <a:r>
              <a:rPr lang="en-US" altLang="zh-CN" b="1" dirty="0"/>
              <a:t>2</a:t>
            </a:r>
            <a:r>
              <a:rPr lang="zh-CN" altLang="en-US" b="1" dirty="0"/>
              <a:t>、写出电荷元在某处的电场强度矢量；</a:t>
            </a:r>
            <a:endParaRPr lang="en-US" altLang="zh-CN" b="1" dirty="0"/>
          </a:p>
          <a:p>
            <a:pPr algn="l">
              <a:lnSpc>
                <a:spcPct val="150000"/>
              </a:lnSpc>
            </a:pPr>
            <a:r>
              <a:rPr lang="en-US" altLang="zh-CN" b="1" dirty="0"/>
              <a:t>3</a:t>
            </a:r>
            <a:r>
              <a:rPr lang="zh-CN" altLang="en-US" b="1" dirty="0"/>
              <a:t>、将电荷元的电场强度矢量分解到坐标轴的分量；</a:t>
            </a:r>
            <a:endParaRPr lang="en-US" altLang="zh-CN" b="1" dirty="0"/>
          </a:p>
          <a:p>
            <a:pPr algn="l">
              <a:lnSpc>
                <a:spcPct val="150000"/>
              </a:lnSpc>
            </a:pPr>
            <a:r>
              <a:rPr lang="en-US" altLang="zh-CN" b="1" dirty="0"/>
              <a:t>4</a:t>
            </a:r>
            <a:r>
              <a:rPr lang="zh-CN" altLang="en-US" b="1" dirty="0"/>
              <a:t>、分析对称性；</a:t>
            </a:r>
            <a:endParaRPr lang="en-US" altLang="zh-CN" b="1" dirty="0"/>
          </a:p>
          <a:p>
            <a:pPr algn="l">
              <a:lnSpc>
                <a:spcPct val="150000"/>
              </a:lnSpc>
            </a:pPr>
            <a:r>
              <a:rPr lang="en-US" altLang="zh-CN" b="1" dirty="0"/>
              <a:t>5</a:t>
            </a:r>
            <a:r>
              <a:rPr lang="zh-CN" altLang="en-US" b="1" dirty="0"/>
              <a:t>、积分求解。</a:t>
            </a:r>
            <a:endParaRPr lang="en-US" altLang="zh-CN" b="1" dirty="0"/>
          </a:p>
          <a:p>
            <a:pPr algn="l">
              <a:lnSpc>
                <a:spcPct val="150000"/>
              </a:lnSpc>
            </a:pPr>
            <a:r>
              <a:rPr lang="en-US" altLang="zh-CN" b="1" dirty="0"/>
              <a:t>6</a:t>
            </a:r>
            <a:r>
              <a:rPr lang="zh-CN" altLang="en-US" b="1" dirty="0"/>
              <a:t>、注意一些特殊形状场强公式可直接应用！</a:t>
            </a:r>
          </a:p>
        </p:txBody>
      </p:sp>
    </p:spTree>
    <p:extLst>
      <p:ext uri="{BB962C8B-B14F-4D97-AF65-F5344CB8AC3E}">
        <p14:creationId xmlns:p14="http://schemas.microsoft.com/office/powerpoint/2010/main" val="111760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67</a:t>
            </a:fld>
            <a:endParaRPr lang="en-US" altLang="zh-CN"/>
          </a:p>
        </p:txBody>
      </p:sp>
      <p:sp>
        <p:nvSpPr>
          <p:cNvPr id="3" name="标题 4"/>
          <p:cNvSpPr txBox="1"/>
          <p:nvPr/>
        </p:nvSpPr>
        <p:spPr>
          <a:xfrm>
            <a:off x="503548" y="728700"/>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§3.</a:t>
            </a:r>
            <a:r>
              <a:rPr lang="zh-CN" altLang="en-US" sz="3600" kern="0" dirty="0" smtClean="0">
                <a:latin typeface="仿宋" panose="02010609060101010101" pitchFamily="49" charset="-122"/>
                <a:ea typeface="仿宋" panose="02010609060101010101" pitchFamily="49" charset="-122"/>
              </a:rPr>
              <a:t> 静电场的高斯定理和环路定理 </a:t>
            </a:r>
          </a:p>
        </p:txBody>
      </p:sp>
      <p:sp>
        <p:nvSpPr>
          <p:cNvPr id="4" name="文本框 3"/>
          <p:cNvSpPr txBox="1"/>
          <p:nvPr/>
        </p:nvSpPr>
        <p:spPr>
          <a:xfrm>
            <a:off x="2758531" y="1700808"/>
            <a:ext cx="3262433"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静电力的特点：非接触</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2195736" y="2420888"/>
            <a:ext cx="4801314"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非接触物体间作用力的作用机制？</a:t>
            </a:r>
            <a:endParaRPr lang="zh-CN" altLang="en-US" dirty="0">
              <a:latin typeface="仿宋" panose="02010609060101010101" pitchFamily="49" charset="-122"/>
              <a:ea typeface="仿宋" panose="02010609060101010101" pitchFamily="49" charset="-122"/>
            </a:endParaRPr>
          </a:p>
        </p:txBody>
      </p:sp>
      <p:sp>
        <p:nvSpPr>
          <p:cNvPr id="6" name="文本框 5"/>
          <p:cNvSpPr txBox="1"/>
          <p:nvPr/>
        </p:nvSpPr>
        <p:spPr>
          <a:xfrm>
            <a:off x="1524222" y="4001999"/>
            <a:ext cx="2031325"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电作用模式：</a:t>
            </a:r>
            <a:endParaRPr lang="zh-CN" altLang="en-US" dirty="0">
              <a:latin typeface="仿宋" panose="02010609060101010101" pitchFamily="49" charset="-122"/>
              <a:ea typeface="仿宋" panose="02010609060101010101" pitchFamily="49" charset="-122"/>
            </a:endParaRPr>
          </a:p>
        </p:txBody>
      </p:sp>
      <p:grpSp>
        <p:nvGrpSpPr>
          <p:cNvPr id="8" name="Group 22"/>
          <p:cNvGrpSpPr/>
          <p:nvPr/>
        </p:nvGrpSpPr>
        <p:grpSpPr bwMode="auto">
          <a:xfrm>
            <a:off x="3775446" y="4001474"/>
            <a:ext cx="3937000" cy="457200"/>
            <a:chOff x="1392" y="1703"/>
            <a:chExt cx="2480" cy="288"/>
          </a:xfrm>
        </p:grpSpPr>
        <p:sp>
          <p:nvSpPr>
            <p:cNvPr id="9" name="Text Box 11"/>
            <p:cNvSpPr txBox="1">
              <a:spLocks noChangeArrowheads="1"/>
            </p:cNvSpPr>
            <p:nvPr/>
          </p:nvSpPr>
          <p:spPr bwMode="auto">
            <a:xfrm>
              <a:off x="1392" y="1703"/>
              <a:ext cx="2480" cy="288"/>
            </a:xfrm>
            <a:prstGeom prst="rect">
              <a:avLst/>
            </a:prstGeom>
            <a:noFill/>
            <a:ln w="12700" cap="sq">
              <a:noFill/>
              <a:miter lim="800000"/>
              <a:headEnd type="none" w="sm" len="sm"/>
              <a:tailEnd type="none" w="sm" len="sm"/>
            </a:ln>
          </p:spPr>
          <p:txBody>
            <a:bodyPr wrap="none">
              <a:spAutoFit/>
            </a:bodyPr>
            <a:lstStyle/>
            <a:p>
              <a:pPr>
                <a:spcBef>
                  <a:spcPct val="0"/>
                </a:spcBef>
              </a:pPr>
              <a:r>
                <a:rPr lang="zh-CN" altLang="en-US" sz="2400" dirty="0">
                  <a:solidFill>
                    <a:schemeClr val="tx1"/>
                  </a:solidFill>
                  <a:latin typeface="仿宋" panose="02010609060101010101" pitchFamily="49" charset="-122"/>
                  <a:ea typeface="仿宋" panose="02010609060101010101" pitchFamily="49" charset="-122"/>
                </a:rPr>
                <a:t>电荷</a:t>
              </a:r>
              <a:r>
                <a:rPr lang="zh-CN" altLang="en-US" sz="2400" dirty="0">
                  <a:solidFill>
                    <a:schemeClr val="tx1"/>
                  </a:solidFill>
                  <a:ea typeface="宋体" panose="02010600030101010101" pitchFamily="2" charset="-122"/>
                </a:rPr>
                <a:t>            </a:t>
              </a:r>
              <a:r>
                <a:rPr lang="zh-CN" altLang="en-US" sz="2400" dirty="0">
                  <a:solidFill>
                    <a:schemeClr val="tx1"/>
                  </a:solidFill>
                  <a:latin typeface="仿宋" panose="02010609060101010101" pitchFamily="49" charset="-122"/>
                  <a:ea typeface="仿宋" panose="02010609060101010101" pitchFamily="49" charset="-122"/>
                </a:rPr>
                <a:t>电场</a:t>
              </a:r>
              <a:r>
                <a:rPr lang="zh-CN" altLang="en-US" sz="2400" dirty="0">
                  <a:solidFill>
                    <a:schemeClr val="tx1"/>
                  </a:solidFill>
                  <a:ea typeface="宋体" panose="02010600030101010101" pitchFamily="2" charset="-122"/>
                </a:rPr>
                <a:t>             </a:t>
              </a:r>
              <a:r>
                <a:rPr lang="zh-CN" altLang="en-US" sz="2400" dirty="0">
                  <a:solidFill>
                    <a:schemeClr val="tx1"/>
                  </a:solidFill>
                  <a:latin typeface="仿宋" panose="02010609060101010101" pitchFamily="49" charset="-122"/>
                  <a:ea typeface="仿宋" panose="02010609060101010101" pitchFamily="49" charset="-122"/>
                </a:rPr>
                <a:t>电荷</a:t>
              </a:r>
            </a:p>
          </p:txBody>
        </p:sp>
        <p:sp>
          <p:nvSpPr>
            <p:cNvPr id="10" name="AutoShape 20"/>
            <p:cNvSpPr>
              <a:spLocks noChangeArrowheads="1"/>
            </p:cNvSpPr>
            <p:nvPr/>
          </p:nvSpPr>
          <p:spPr bwMode="auto">
            <a:xfrm>
              <a:off x="192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sp>
          <p:nvSpPr>
            <p:cNvPr id="11" name="AutoShape 21"/>
            <p:cNvSpPr>
              <a:spLocks noChangeArrowheads="1"/>
            </p:cNvSpPr>
            <p:nvPr/>
          </p:nvSpPr>
          <p:spPr bwMode="auto">
            <a:xfrm>
              <a:off x="288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grpSp>
      <p:sp>
        <p:nvSpPr>
          <p:cNvPr id="13" name="文本框 12"/>
          <p:cNvSpPr txBox="1"/>
          <p:nvPr/>
        </p:nvSpPr>
        <p:spPr>
          <a:xfrm>
            <a:off x="2611071" y="3211181"/>
            <a:ext cx="3877985"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分歧：超距作用，近距作用</a:t>
            </a:r>
            <a:endParaRPr lang="zh-CN" altLang="en-US" dirty="0">
              <a:latin typeface="仿宋" panose="02010609060101010101" pitchFamily="49" charset="-122"/>
              <a:ea typeface="仿宋" panose="02010609060101010101" pitchFamily="49" charset="-122"/>
            </a:endParaRPr>
          </a:p>
        </p:txBody>
      </p:sp>
      <p:sp>
        <p:nvSpPr>
          <p:cNvPr id="14" name="文本框 13"/>
          <p:cNvSpPr txBox="1"/>
          <p:nvPr/>
        </p:nvSpPr>
        <p:spPr>
          <a:xfrm>
            <a:off x="1306742" y="4672279"/>
            <a:ext cx="6955751"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电磁场：一种特殊形式的物质，需要研究这个场！</a:t>
            </a:r>
            <a:endParaRPr lang="zh-CN" altLang="en-US" dirty="0">
              <a:latin typeface="仿宋" panose="02010609060101010101" pitchFamily="49" charset="-122"/>
              <a:ea typeface="仿宋" panose="02010609060101010101" pitchFamily="49" charset="-122"/>
            </a:endParaRPr>
          </a:p>
        </p:txBody>
      </p:sp>
      <p:sp>
        <p:nvSpPr>
          <p:cNvPr id="15" name="文本框 14"/>
          <p:cNvSpPr txBox="1"/>
          <p:nvPr/>
        </p:nvSpPr>
        <p:spPr>
          <a:xfrm>
            <a:off x="991835" y="5390313"/>
            <a:ext cx="7929422" cy="830997"/>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法拉第：对于力线的研究，比对于产生力线的源的研究更为重要！</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68</a:t>
            </a:fld>
            <a:endParaRPr lang="en-US" altLang="zh-CN"/>
          </a:p>
        </p:txBody>
      </p:sp>
      <p:sp>
        <p:nvSpPr>
          <p:cNvPr id="3" name="文本框 2"/>
          <p:cNvSpPr txBox="1"/>
          <p:nvPr/>
        </p:nvSpPr>
        <p:spPr>
          <a:xfrm>
            <a:off x="827584" y="980728"/>
            <a:ext cx="7301999" cy="2400657"/>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如何逐步研究？</a:t>
            </a:r>
            <a:endParaRPr lang="en-US" altLang="zh-CN" dirty="0" smtClean="0">
              <a:solidFill>
                <a:srgbClr val="0000CC"/>
              </a:solidFill>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静态的研究：电场、磁场作为矢量场的基本性质</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动态变化下，电场与磁场的内在联系</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电磁场与实物的相互作用，电磁场的基本物理属性</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运动变化所遵从的规律</a:t>
            </a:r>
            <a:endParaRPr lang="zh-CN" altLang="en-US" dirty="0">
              <a:latin typeface="仿宋" panose="02010609060101010101" pitchFamily="49" charset="-122"/>
              <a:ea typeface="仿宋" panose="02010609060101010101" pitchFamily="49" charset="-122"/>
            </a:endParaRPr>
          </a:p>
        </p:txBody>
      </p:sp>
      <p:sp>
        <p:nvSpPr>
          <p:cNvPr id="4" name="文本框 3"/>
          <p:cNvSpPr txBox="1"/>
          <p:nvPr/>
        </p:nvSpPr>
        <p:spPr>
          <a:xfrm>
            <a:off x="841817" y="3501008"/>
            <a:ext cx="4532010" cy="553998"/>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电磁场是一种特殊形式的物质</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5" name="文本框 4"/>
          <p:cNvSpPr txBox="1"/>
          <p:nvPr/>
        </p:nvSpPr>
        <p:spPr>
          <a:xfrm>
            <a:off x="848579" y="4064201"/>
            <a:ext cx="7431834" cy="1015663"/>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爱因斯坦：麦克斯韦将场作为研究对象，引起了物理学的深刻变化。</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6" name="文本框 5"/>
          <p:cNvSpPr txBox="1"/>
          <p:nvPr/>
        </p:nvSpPr>
        <p:spPr>
          <a:xfrm>
            <a:off x="848579" y="5089059"/>
            <a:ext cx="7431834" cy="1015663"/>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对于物质的含义：除了有质量的实物粒子，如电子，质子，原子</a:t>
            </a:r>
            <a:r>
              <a:rPr lang="en-US" altLang="zh-CN" dirty="0" smtClean="0">
                <a:solidFill>
                  <a:srgbClr val="0000CC"/>
                </a:solidFill>
                <a:latin typeface="仿宋" panose="02010609060101010101" pitchFamily="49" charset="-122"/>
                <a:ea typeface="仿宋" panose="02010609060101010101" pitchFamily="49" charset="-122"/>
              </a:rPr>
              <a:t>…</a:t>
            </a:r>
            <a:r>
              <a:rPr lang="zh-CN" altLang="en-US" dirty="0" smtClean="0">
                <a:solidFill>
                  <a:srgbClr val="0000CC"/>
                </a:solidFill>
                <a:latin typeface="仿宋" panose="02010609060101010101" pitchFamily="49" charset="-122"/>
                <a:ea typeface="仿宋" panose="02010609060101010101" pitchFamily="49" charset="-122"/>
              </a:rPr>
              <a:t>外，还有场。</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69</a:t>
            </a:fld>
            <a:endParaRPr lang="en-US" altLang="zh-CN"/>
          </a:p>
        </p:txBody>
      </p:sp>
      <p:sp>
        <p:nvSpPr>
          <p:cNvPr id="3" name="文本框 2"/>
          <p:cNvSpPr txBox="1"/>
          <p:nvPr/>
        </p:nvSpPr>
        <p:spPr>
          <a:xfrm>
            <a:off x="863588" y="872716"/>
            <a:ext cx="3300904" cy="1106072"/>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如何进行场的研究？</a:t>
            </a:r>
            <a:endParaRPr lang="en-US" altLang="zh-CN" dirty="0" smtClean="0">
              <a:solidFill>
                <a:srgbClr val="0000CC"/>
              </a:solidFill>
              <a:latin typeface="仿宋" panose="02010609060101010101" pitchFamily="49" charset="-122"/>
              <a:ea typeface="仿宋" panose="02010609060101010101" pitchFamily="49" charset="-122"/>
            </a:endParaRPr>
          </a:p>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一、什么是场？</a:t>
            </a:r>
            <a:endParaRPr lang="en-US" altLang="zh-CN" dirty="0" smtClean="0">
              <a:latin typeface="仿宋" panose="02010609060101010101" pitchFamily="49" charset="-122"/>
              <a:ea typeface="仿宋" panose="02010609060101010101" pitchFamily="49" charset="-122"/>
            </a:endParaRPr>
          </a:p>
        </p:txBody>
      </p:sp>
      <p:sp>
        <p:nvSpPr>
          <p:cNvPr id="4" name="文本框 3"/>
          <p:cNvSpPr txBox="1"/>
          <p:nvPr/>
        </p:nvSpPr>
        <p:spPr>
          <a:xfrm>
            <a:off x="1223628" y="2060848"/>
            <a:ext cx="6378669" cy="553998"/>
          </a:xfrm>
          <a:prstGeom prst="rect">
            <a:avLst/>
          </a:prstGeom>
          <a:noFill/>
        </p:spPr>
        <p:txBody>
          <a:bodyPr wrap="none" rtlCol="0">
            <a:spAutoFit/>
          </a:bodyPr>
          <a:lstStyle/>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数学名词：一定空间范围内连续分布的客体</a:t>
            </a:r>
            <a:endParaRPr lang="en-US" altLang="zh-CN" dirty="0" smtClean="0">
              <a:latin typeface="仿宋" panose="02010609060101010101" pitchFamily="49" charset="-122"/>
              <a:ea typeface="仿宋" panose="02010609060101010101" pitchFamily="49" charset="-122"/>
            </a:endParaRPr>
          </a:p>
        </p:txBody>
      </p:sp>
      <p:sp>
        <p:nvSpPr>
          <p:cNvPr id="5" name="文本框 4"/>
          <p:cNvSpPr txBox="1"/>
          <p:nvPr/>
        </p:nvSpPr>
        <p:spPr>
          <a:xfrm>
            <a:off x="1454460" y="2701977"/>
            <a:ext cx="5917004" cy="490519"/>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温度</a:t>
            </a:r>
            <a:r>
              <a:rPr lang="en-US" altLang="zh-CN" dirty="0" smtClean="0">
                <a:latin typeface="仿宋" panose="02010609060101010101" pitchFamily="49" charset="-122"/>
                <a:ea typeface="仿宋" panose="02010609060101010101" pitchFamily="49" charset="-122"/>
              </a:rPr>
              <a:t>T    </a:t>
            </a:r>
            <a:r>
              <a:rPr lang="zh-CN" altLang="en-US" dirty="0" smtClean="0">
                <a:latin typeface="仿宋" panose="02010609060101010101" pitchFamily="49" charset="-122"/>
                <a:ea typeface="仿宋" panose="02010609060101010101" pitchFamily="49" charset="-122"/>
              </a:rPr>
              <a:t>温度分布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温度场（标量场）</a:t>
            </a:r>
            <a:endParaRPr lang="en-US" altLang="zh-CN" dirty="0" smtClean="0">
              <a:latin typeface="仿宋" panose="02010609060101010101" pitchFamily="49" charset="-122"/>
              <a:ea typeface="仿宋" panose="02010609060101010101" pitchFamily="49" charset="-122"/>
            </a:endParaRPr>
          </a:p>
        </p:txBody>
      </p:sp>
      <p:sp>
        <p:nvSpPr>
          <p:cNvPr id="6" name="文本框 5"/>
          <p:cNvSpPr txBox="1"/>
          <p:nvPr/>
        </p:nvSpPr>
        <p:spPr>
          <a:xfrm>
            <a:off x="1454460" y="3311801"/>
            <a:ext cx="5917004"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流速</a:t>
            </a:r>
            <a:r>
              <a:rPr lang="en-US" altLang="zh-CN" dirty="0" smtClean="0">
                <a:latin typeface="仿宋" panose="02010609060101010101" pitchFamily="49" charset="-122"/>
                <a:ea typeface="仿宋" panose="02010609060101010101" pitchFamily="49" charset="-122"/>
              </a:rPr>
              <a:t>v    </a:t>
            </a:r>
            <a:r>
              <a:rPr lang="zh-CN" altLang="en-US" dirty="0" smtClean="0">
                <a:latin typeface="仿宋" panose="02010609060101010101" pitchFamily="49" charset="-122"/>
                <a:ea typeface="仿宋" panose="02010609060101010101" pitchFamily="49" charset="-122"/>
              </a:rPr>
              <a:t>流速分布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流速场（矢量场）</a:t>
            </a:r>
            <a:endParaRPr lang="en-US" altLang="zh-CN"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7</a:t>
            </a:fld>
            <a:endParaRPr lang="en-US" altLang="zh-CN">
              <a:solidFill>
                <a:srgbClr val="000000"/>
              </a:solidFill>
            </a:endParaRPr>
          </a:p>
        </p:txBody>
      </p:sp>
      <p:sp>
        <p:nvSpPr>
          <p:cNvPr id="3" name="矩形 2"/>
          <p:cNvSpPr/>
          <p:nvPr/>
        </p:nvSpPr>
        <p:spPr>
          <a:xfrm>
            <a:off x="863588" y="1088740"/>
            <a:ext cx="7200800" cy="3785652"/>
          </a:xfrm>
          <a:prstGeom prst="rect">
            <a:avLst/>
          </a:prstGeom>
        </p:spPr>
        <p:txBody>
          <a:bodyPr wrap="square">
            <a:spAutoFit/>
          </a:bodyPr>
          <a:lstStyle/>
          <a:p>
            <a:pPr algn="l">
              <a:lnSpc>
                <a:spcPct val="125000"/>
              </a:lnSpc>
            </a:pPr>
            <a:r>
              <a:rPr lang="en-US" altLang="zh-CN" dirty="0">
                <a:solidFill>
                  <a:srgbClr val="000000"/>
                </a:solidFill>
                <a:ea typeface="仿宋" panose="02010609060101010101" pitchFamily="49" charset="-122"/>
              </a:rPr>
              <a:t> </a:t>
            </a:r>
            <a:r>
              <a:rPr lang="en-US" altLang="zh-CN" dirty="0" smtClean="0">
                <a:solidFill>
                  <a:srgbClr val="000000"/>
                </a:solidFill>
                <a:ea typeface="仿宋" panose="02010609060101010101" pitchFamily="49" charset="-122"/>
              </a:rPr>
              <a:t>      </a:t>
            </a:r>
            <a:r>
              <a:rPr lang="zh-CN" altLang="en-US" dirty="0" smtClean="0">
                <a:solidFill>
                  <a:srgbClr val="000000"/>
                </a:solidFill>
                <a:ea typeface="仿宋" panose="02010609060101010101" pitchFamily="49" charset="-122"/>
              </a:rPr>
              <a:t>近代物理学</a:t>
            </a:r>
            <a:r>
              <a:rPr lang="zh-CN" altLang="en-US" dirty="0">
                <a:solidFill>
                  <a:srgbClr val="000000"/>
                </a:solidFill>
                <a:ea typeface="仿宋" panose="02010609060101010101" pitchFamily="49" charset="-122"/>
              </a:rPr>
              <a:t>的实验揭示了</a:t>
            </a:r>
            <a:r>
              <a:rPr lang="zh-CN" altLang="en-US" dirty="0">
                <a:solidFill>
                  <a:srgbClr val="C00000"/>
                </a:solidFill>
                <a:ea typeface="仿宋" panose="02010609060101010101" pitchFamily="49" charset="-122"/>
              </a:rPr>
              <a:t>电荷的物理本质</a:t>
            </a:r>
            <a:r>
              <a:rPr lang="zh-CN" altLang="en-US" dirty="0">
                <a:solidFill>
                  <a:srgbClr val="000000"/>
                </a:solidFill>
                <a:ea typeface="仿宋" panose="02010609060101010101" pitchFamily="49" charset="-122"/>
              </a:rPr>
              <a:t>。电荷是</a:t>
            </a:r>
            <a:r>
              <a:rPr lang="zh-CN" altLang="en-US" dirty="0">
                <a:solidFill>
                  <a:srgbClr val="C00000"/>
                </a:solidFill>
                <a:ea typeface="仿宋" panose="02010609060101010101" pitchFamily="49" charset="-122"/>
              </a:rPr>
              <a:t>基本粒子</a:t>
            </a:r>
            <a:r>
              <a:rPr lang="zh-CN" altLang="en-US" dirty="0">
                <a:solidFill>
                  <a:srgbClr val="000000"/>
                </a:solidFill>
                <a:ea typeface="仿宋" panose="02010609060101010101" pitchFamily="49" charset="-122"/>
              </a:rPr>
              <a:t>，如电子、质子、</a:t>
            </a:r>
            <a:r>
              <a:rPr lang="en-US" altLang="zh-CN" dirty="0">
                <a:solidFill>
                  <a:srgbClr val="000000"/>
                </a:solidFill>
                <a:ea typeface="仿宋" panose="02010609060101010101" pitchFamily="49" charset="-122"/>
                <a:cs typeface="Times New Roman" panose="02020603050405020304" pitchFamily="18" charset="0"/>
              </a:rPr>
              <a:t>µ</a:t>
            </a:r>
            <a:r>
              <a:rPr lang="zh-CN" altLang="en-US" dirty="0">
                <a:solidFill>
                  <a:srgbClr val="000000"/>
                </a:solidFill>
                <a:ea typeface="仿宋" panose="02010609060101010101" pitchFamily="49" charset="-122"/>
              </a:rPr>
              <a:t>子等等的</a:t>
            </a:r>
            <a:r>
              <a:rPr lang="zh-CN" altLang="en-US" dirty="0">
                <a:solidFill>
                  <a:srgbClr val="C00000"/>
                </a:solidFill>
                <a:ea typeface="仿宋" panose="02010609060101010101" pitchFamily="49" charset="-122"/>
              </a:rPr>
              <a:t>一种属性</a:t>
            </a:r>
            <a:r>
              <a:rPr lang="zh-CN" altLang="en-US" dirty="0">
                <a:solidFill>
                  <a:srgbClr val="000000"/>
                </a:solidFill>
                <a:ea typeface="仿宋" panose="02010609060101010101" pitchFamily="49" charset="-122"/>
              </a:rPr>
              <a:t>，离开了这些基本粒子它便不能存在。也就是说，电荷是物质的基本属性，不存在不依附物质的“单独电荷”。</a:t>
            </a:r>
            <a:endParaRPr lang="en-US" altLang="zh-CN" dirty="0">
              <a:solidFill>
                <a:srgbClr val="000000"/>
              </a:solidFill>
              <a:ea typeface="仿宋" panose="02010609060101010101" pitchFamily="49" charset="-122"/>
            </a:endParaRPr>
          </a:p>
          <a:p>
            <a:pPr algn="l">
              <a:lnSpc>
                <a:spcPct val="125000"/>
              </a:lnSpc>
            </a:pPr>
            <a:r>
              <a:rPr lang="en-US" altLang="zh-CN" dirty="0">
                <a:solidFill>
                  <a:srgbClr val="000000"/>
                </a:solidFill>
                <a:ea typeface="仿宋" panose="02010609060101010101" pitchFamily="49" charset="-122"/>
              </a:rPr>
              <a:t>       1897</a:t>
            </a:r>
            <a:r>
              <a:rPr lang="zh-CN" altLang="en-US" dirty="0">
                <a:solidFill>
                  <a:srgbClr val="000000"/>
                </a:solidFill>
                <a:ea typeface="仿宋" panose="02010609060101010101" pitchFamily="49" charset="-122"/>
              </a:rPr>
              <a:t>年，英国物理学家汤姆逊测出了阴极射线带电粒子的</a:t>
            </a:r>
            <a:r>
              <a:rPr lang="zh-CN" altLang="en-US" dirty="0">
                <a:solidFill>
                  <a:srgbClr val="C00000"/>
                </a:solidFill>
                <a:ea typeface="仿宋" panose="02010609060101010101" pitchFamily="49" charset="-122"/>
              </a:rPr>
              <a:t>荷质</a:t>
            </a:r>
            <a:r>
              <a:rPr lang="zh-CN" altLang="en-US" dirty="0" smtClean="0">
                <a:solidFill>
                  <a:srgbClr val="C00000"/>
                </a:solidFill>
                <a:ea typeface="仿宋" panose="02010609060101010101" pitchFamily="49" charset="-122"/>
              </a:rPr>
              <a:t>比</a:t>
            </a:r>
            <a:r>
              <a:rPr lang="zh-CN" altLang="en-US" dirty="0" smtClean="0">
                <a:ea typeface="仿宋" panose="02010609060101010101" pitchFamily="49" charset="-122"/>
              </a:rPr>
              <a:t>（比氢离子的荷质比大</a:t>
            </a:r>
            <a:r>
              <a:rPr lang="en-US" altLang="zh-CN" dirty="0" smtClean="0">
                <a:ea typeface="仿宋" panose="02010609060101010101" pitchFamily="49" charset="-122"/>
              </a:rPr>
              <a:t>1800</a:t>
            </a:r>
            <a:r>
              <a:rPr lang="zh-CN" altLang="en-US" dirty="0" smtClean="0">
                <a:ea typeface="仿宋" panose="02010609060101010101" pitchFamily="49" charset="-122"/>
              </a:rPr>
              <a:t>倍）</a:t>
            </a:r>
            <a:r>
              <a:rPr lang="zh-CN" altLang="en-US" dirty="0" smtClean="0">
                <a:solidFill>
                  <a:srgbClr val="000000"/>
                </a:solidFill>
                <a:ea typeface="仿宋" panose="02010609060101010101" pitchFamily="49" charset="-122"/>
              </a:rPr>
              <a:t>；</a:t>
            </a:r>
            <a:r>
              <a:rPr lang="zh-CN" altLang="en-US" dirty="0">
                <a:solidFill>
                  <a:srgbClr val="000000"/>
                </a:solidFill>
                <a:ea typeface="仿宋" panose="02010609060101010101" pitchFamily="49" charset="-122"/>
              </a:rPr>
              <a:t>这种带负点的粒子后来被称为电子。</a:t>
            </a:r>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70</a:t>
            </a:fld>
            <a:endParaRPr lang="en-US" altLang="zh-CN"/>
          </a:p>
        </p:txBody>
      </p:sp>
      <p:sp>
        <p:nvSpPr>
          <p:cNvPr id="3" name="矩形 2"/>
          <p:cNvSpPr/>
          <p:nvPr/>
        </p:nvSpPr>
        <p:spPr>
          <a:xfrm>
            <a:off x="899592" y="1016732"/>
            <a:ext cx="6647974" cy="553998"/>
          </a:xfrm>
          <a:prstGeom prst="rect">
            <a:avLst/>
          </a:prstGeom>
        </p:spPr>
        <p:txBody>
          <a:bodyPr wrap="none">
            <a:spAutoFit/>
          </a:bodyPr>
          <a:lstStyle/>
          <a:p>
            <a:pPr algn="l">
              <a:lnSpc>
                <a:spcPct val="125000"/>
              </a:lnSpc>
              <a:spcBef>
                <a:spcPts val="1200"/>
              </a:spcBef>
            </a:pPr>
            <a:r>
              <a:rPr lang="zh-CN" altLang="en-US" dirty="0">
                <a:latin typeface="仿宋" panose="02010609060101010101" pitchFamily="49" charset="-122"/>
                <a:ea typeface="仿宋" panose="02010609060101010101" pitchFamily="49" charset="-122"/>
              </a:rPr>
              <a:t>二</a:t>
            </a:r>
            <a:r>
              <a:rPr lang="zh-CN" altLang="en-US" dirty="0" smtClean="0">
                <a:latin typeface="仿宋" panose="02010609060101010101" pitchFamily="49" charset="-122"/>
                <a:ea typeface="仿宋" panose="02010609060101010101" pitchFamily="49" charset="-122"/>
              </a:rPr>
              <a:t>、有静止的电荷产生的静电场具有什么性质？</a:t>
            </a:r>
            <a:endParaRPr lang="en-US" altLang="zh-CN" dirty="0">
              <a:latin typeface="仿宋" panose="02010609060101010101" pitchFamily="49" charset="-122"/>
              <a:ea typeface="仿宋" panose="02010609060101010101" pitchFamily="49" charset="-122"/>
            </a:endParaRPr>
          </a:p>
        </p:txBody>
      </p:sp>
      <p:sp>
        <p:nvSpPr>
          <p:cNvPr id="4" name="文本框 3"/>
          <p:cNvSpPr txBox="1"/>
          <p:nvPr/>
        </p:nvSpPr>
        <p:spPr>
          <a:xfrm>
            <a:off x="1403648" y="1844824"/>
            <a:ext cx="6994222"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已知电荷可以根据场强定义和叠加原理求场分布</a:t>
            </a:r>
            <a:endParaRPr lang="en-US" altLang="zh-CN" dirty="0" smtClean="0">
              <a:latin typeface="仿宋" panose="02010609060101010101" pitchFamily="49" charset="-122"/>
              <a:ea typeface="仿宋" panose="02010609060101010101" pitchFamily="49" charset="-122"/>
            </a:endParaRPr>
          </a:p>
        </p:txBody>
      </p:sp>
      <p:sp>
        <p:nvSpPr>
          <p:cNvPr id="5" name="文本框 4"/>
          <p:cNvSpPr txBox="1"/>
          <p:nvPr/>
        </p:nvSpPr>
        <p:spPr>
          <a:xfrm>
            <a:off x="1403648" y="2398822"/>
            <a:ext cx="6686446"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已知场分布可以求得其他带电体在其中的运动</a:t>
            </a:r>
            <a:endParaRPr lang="en-US" altLang="zh-CN" dirty="0" smtClean="0">
              <a:latin typeface="仿宋" panose="02010609060101010101" pitchFamily="49" charset="-122"/>
              <a:ea typeface="仿宋" panose="02010609060101010101" pitchFamily="49" charset="-122"/>
            </a:endParaRPr>
          </a:p>
        </p:txBody>
      </p:sp>
      <p:sp>
        <p:nvSpPr>
          <p:cNvPr id="6" name="文本框 5"/>
          <p:cNvSpPr txBox="1"/>
          <p:nvPr/>
        </p:nvSpPr>
        <p:spPr>
          <a:xfrm>
            <a:off x="1420951" y="2952820"/>
            <a:ext cx="7301999"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通过与流体类比找到静电场作为矢量场的基本特征</a:t>
            </a:r>
            <a:endParaRPr lang="en-US" altLang="zh-CN"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71</a:t>
            </a:fld>
            <a:endParaRPr lang="en-US" altLang="zh-CN"/>
          </a:p>
        </p:txBody>
      </p:sp>
      <p:sp>
        <p:nvSpPr>
          <p:cNvPr id="3" name="文本框 2"/>
          <p:cNvSpPr txBox="1"/>
          <p:nvPr/>
        </p:nvSpPr>
        <p:spPr>
          <a:xfrm>
            <a:off x="1578732" y="1016732"/>
            <a:ext cx="1261885" cy="523220"/>
          </a:xfrm>
          <a:prstGeom prst="rect">
            <a:avLst/>
          </a:prstGeom>
          <a:noFill/>
        </p:spPr>
        <p:txBody>
          <a:bodyPr wrap="none" rtlCol="0">
            <a:spAutoFit/>
          </a:bodyPr>
          <a:lstStyle/>
          <a:p>
            <a:r>
              <a:rPr lang="zh-CN" altLang="en-US" sz="2800" dirty="0" smtClean="0">
                <a:solidFill>
                  <a:srgbClr val="0000CC"/>
                </a:solidFill>
                <a:latin typeface="仿宋" panose="02010609060101010101" pitchFamily="49" charset="-122"/>
                <a:ea typeface="仿宋" panose="02010609060101010101" pitchFamily="49" charset="-122"/>
              </a:rPr>
              <a:t>流速场</a:t>
            </a:r>
            <a:endParaRPr lang="zh-CN" altLang="en-US" sz="2800" dirty="0">
              <a:solidFill>
                <a:srgbClr val="0000CC"/>
              </a:solidFill>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4182286" y="1124744"/>
            <a:ext cx="2371725" cy="1209675"/>
          </a:xfrm>
          <a:prstGeom prst="rect">
            <a:avLst/>
          </a:prstGeom>
        </p:spPr>
      </p:pic>
      <p:pic>
        <p:nvPicPr>
          <p:cNvPr id="5" name="图片 4"/>
          <p:cNvPicPr>
            <a:picLocks noChangeAspect="1"/>
          </p:cNvPicPr>
          <p:nvPr/>
        </p:nvPicPr>
        <p:blipFill>
          <a:blip r:embed="rId3"/>
          <a:stretch>
            <a:fillRect/>
          </a:stretch>
        </p:blipFill>
        <p:spPr>
          <a:xfrm>
            <a:off x="1146717" y="2347773"/>
            <a:ext cx="3387800" cy="1862708"/>
          </a:xfrm>
          <a:prstGeom prst="rect">
            <a:avLst/>
          </a:prstGeom>
        </p:spPr>
      </p:pic>
      <p:pic>
        <p:nvPicPr>
          <p:cNvPr id="6" name="图片 5"/>
          <p:cNvPicPr>
            <a:picLocks noChangeAspect="1"/>
          </p:cNvPicPr>
          <p:nvPr/>
        </p:nvPicPr>
        <p:blipFill>
          <a:blip r:embed="rId4"/>
          <a:stretch>
            <a:fillRect/>
          </a:stretch>
        </p:blipFill>
        <p:spPr>
          <a:xfrm>
            <a:off x="5491082" y="2239136"/>
            <a:ext cx="2124236" cy="2079981"/>
          </a:xfrm>
          <a:prstGeom prst="rect">
            <a:avLst/>
          </a:prstGeom>
        </p:spPr>
      </p:pic>
      <p:pic>
        <p:nvPicPr>
          <p:cNvPr id="7" name="图片 6"/>
          <p:cNvPicPr>
            <a:picLocks noChangeAspect="1"/>
          </p:cNvPicPr>
          <p:nvPr/>
        </p:nvPicPr>
        <p:blipFill>
          <a:blip r:embed="rId5"/>
          <a:stretch>
            <a:fillRect/>
          </a:stretch>
        </p:blipFill>
        <p:spPr>
          <a:xfrm>
            <a:off x="1569503" y="4542052"/>
            <a:ext cx="2886075" cy="952500"/>
          </a:xfrm>
          <a:prstGeom prst="rect">
            <a:avLst/>
          </a:prstGeom>
        </p:spPr>
      </p:pic>
      <p:pic>
        <p:nvPicPr>
          <p:cNvPr id="8" name="图片 7"/>
          <p:cNvPicPr>
            <a:picLocks noChangeAspect="1"/>
          </p:cNvPicPr>
          <p:nvPr/>
        </p:nvPicPr>
        <p:blipFill>
          <a:blip r:embed="rId6"/>
          <a:stretch>
            <a:fillRect/>
          </a:stretch>
        </p:blipFill>
        <p:spPr>
          <a:xfrm>
            <a:off x="5567443" y="4618252"/>
            <a:ext cx="2047875" cy="800100"/>
          </a:xfrm>
          <a:prstGeom prst="rect">
            <a:avLst/>
          </a:prstGeom>
        </p:spPr>
      </p:pic>
      <p:pic>
        <p:nvPicPr>
          <p:cNvPr id="9" name="图片 8"/>
          <p:cNvPicPr>
            <a:picLocks noChangeAspect="1"/>
          </p:cNvPicPr>
          <p:nvPr/>
        </p:nvPicPr>
        <p:blipFill>
          <a:blip r:embed="rId7"/>
          <a:stretch>
            <a:fillRect/>
          </a:stretch>
        </p:blipFill>
        <p:spPr>
          <a:xfrm>
            <a:off x="2051720" y="5793687"/>
            <a:ext cx="5172075" cy="447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72</a:t>
            </a:fld>
            <a:endParaRPr lang="en-US" altLang="zh-CN"/>
          </a:p>
        </p:txBody>
      </p:sp>
      <p:pic>
        <p:nvPicPr>
          <p:cNvPr id="3" name="图片 2"/>
          <p:cNvPicPr>
            <a:picLocks noChangeAspect="1"/>
          </p:cNvPicPr>
          <p:nvPr/>
        </p:nvPicPr>
        <p:blipFill>
          <a:blip r:embed="rId2"/>
          <a:stretch>
            <a:fillRect/>
          </a:stretch>
        </p:blipFill>
        <p:spPr>
          <a:xfrm>
            <a:off x="1079612" y="800708"/>
            <a:ext cx="7054924" cy="52600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73</a:t>
            </a:fld>
            <a:endParaRPr lang="en-US" altLang="zh-CN"/>
          </a:p>
        </p:txBody>
      </p:sp>
      <p:sp>
        <p:nvSpPr>
          <p:cNvPr id="3" name="文本框 2"/>
          <p:cNvSpPr txBox="1"/>
          <p:nvPr/>
        </p:nvSpPr>
        <p:spPr>
          <a:xfrm>
            <a:off x="863589" y="872716"/>
            <a:ext cx="7956884" cy="147732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在流体力学中，引入</a:t>
            </a:r>
            <a:r>
              <a:rPr lang="zh-CN" altLang="en-US" b="1" dirty="0" smtClean="0">
                <a:solidFill>
                  <a:srgbClr val="C00000"/>
                </a:solidFill>
                <a:latin typeface="仿宋" panose="02010609060101010101" pitchFamily="49" charset="-122"/>
                <a:ea typeface="仿宋" panose="02010609060101010101" pitchFamily="49" charset="-122"/>
              </a:rPr>
              <a:t>通量（流量）</a:t>
            </a:r>
            <a:r>
              <a:rPr lang="zh-CN" altLang="en-US" dirty="0" smtClean="0">
                <a:latin typeface="仿宋" panose="02010609060101010101" pitchFamily="49" charset="-122"/>
                <a:ea typeface="仿宋" panose="02010609060101010101" pitchFamily="49" charset="-122"/>
              </a:rPr>
              <a:t>的概念，为确定不可压缩流体恒定流动的流速场是否</a:t>
            </a:r>
            <a:r>
              <a:rPr lang="zh-CN" altLang="en-US" b="1" dirty="0" smtClean="0">
                <a:solidFill>
                  <a:srgbClr val="C00000"/>
                </a:solidFill>
                <a:latin typeface="仿宋" panose="02010609060101010101" pitchFamily="49" charset="-122"/>
                <a:ea typeface="仿宋" panose="02010609060101010101" pitchFamily="49" charset="-122"/>
              </a:rPr>
              <a:t>有源</a:t>
            </a:r>
            <a:r>
              <a:rPr lang="zh-CN" altLang="en-US" dirty="0" smtClean="0">
                <a:latin typeface="仿宋" panose="02010609060101010101" pitchFamily="49" charset="-122"/>
                <a:ea typeface="仿宋" panose="02010609060101010101" pitchFamily="49" charset="-122"/>
              </a:rPr>
              <a:t>找到了恰当的数学表述：</a:t>
            </a:r>
            <a:endParaRPr lang="en-US" altLang="zh-CN" dirty="0" smtClean="0">
              <a:latin typeface="仿宋" panose="02010609060101010101" pitchFamily="49" charset="-122"/>
              <a:ea typeface="仿宋" panose="02010609060101010101" pitchFamily="49" charset="-122"/>
            </a:endParaRPr>
          </a:p>
        </p:txBody>
      </p:sp>
      <p:sp>
        <p:nvSpPr>
          <p:cNvPr id="7" name="文本框 6"/>
          <p:cNvSpPr txBox="1"/>
          <p:nvPr/>
        </p:nvSpPr>
        <p:spPr>
          <a:xfrm>
            <a:off x="863589" y="4722387"/>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通量的引入，是描述一个矢量场</a:t>
            </a:r>
            <a:r>
              <a:rPr lang="zh-CN" altLang="en-US" smtClean="0">
                <a:solidFill>
                  <a:srgbClr val="0000CC"/>
                </a:solidFill>
                <a:latin typeface="仿宋" panose="02010609060101010101" pitchFamily="49" charset="-122"/>
                <a:ea typeface="仿宋" panose="02010609060101010101" pitchFamily="49" charset="-122"/>
              </a:rPr>
              <a:t>是否有源的</a:t>
            </a:r>
            <a:r>
              <a:rPr lang="zh-CN" altLang="en-US" dirty="0" smtClean="0">
                <a:solidFill>
                  <a:srgbClr val="0000CC"/>
                </a:solidFill>
                <a:latin typeface="仿宋" panose="02010609060101010101" pitchFamily="49" charset="-122"/>
                <a:ea typeface="仿宋" panose="02010609060101010101" pitchFamily="49" charset="-122"/>
              </a:rPr>
              <a:t>有效手段。</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8" name="文本框 7"/>
          <p:cNvSpPr txBox="1"/>
          <p:nvPr/>
        </p:nvSpPr>
        <p:spPr>
          <a:xfrm>
            <a:off x="875320" y="5302081"/>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通量是否为零，即为高斯定理。</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2123728" y="2600908"/>
          <a:ext cx="1892300" cy="1892300"/>
        </p:xfrm>
        <a:graphic>
          <a:graphicData uri="http://schemas.openxmlformats.org/presentationml/2006/ole">
            <mc:AlternateContent xmlns:mc="http://schemas.openxmlformats.org/markup-compatibility/2006">
              <mc:Choice xmlns:v="urn:schemas-microsoft-com:vml" Requires="v">
                <p:oleObj spid="_x0000_s49393" name="Equation" r:id="rId3" imgW="20116800" imgH="20116800" progId="Equation.DSMT4">
                  <p:embed/>
                </p:oleObj>
              </mc:Choice>
              <mc:Fallback>
                <p:oleObj name="Equation" r:id="rId3" imgW="20116800" imgH="20116800" progId="Equation.DSMT4">
                  <p:embed/>
                  <p:pic>
                    <p:nvPicPr>
                      <p:cNvPr id="0" name="图片 49309"/>
                      <p:cNvPicPr/>
                      <p:nvPr/>
                    </p:nvPicPr>
                    <p:blipFill>
                      <a:blip r:embed="rId4"/>
                      <a:stretch>
                        <a:fillRect/>
                      </a:stretch>
                    </p:blipFill>
                    <p:spPr>
                      <a:xfrm>
                        <a:off x="2123728" y="2600908"/>
                        <a:ext cx="1892300" cy="1892300"/>
                      </a:xfrm>
                      <a:prstGeom prst="rect">
                        <a:avLst/>
                      </a:prstGeom>
                    </p:spPr>
                  </p:pic>
                </p:oleObj>
              </mc:Fallback>
            </mc:AlternateContent>
          </a:graphicData>
        </a:graphic>
      </p:graphicFrame>
      <p:sp>
        <p:nvSpPr>
          <p:cNvPr id="10" name="矩形 9"/>
          <p:cNvSpPr/>
          <p:nvPr/>
        </p:nvSpPr>
        <p:spPr>
          <a:xfrm>
            <a:off x="5004048" y="2744924"/>
            <a:ext cx="1723549" cy="461665"/>
          </a:xfrm>
          <a:prstGeom prst="rect">
            <a:avLst/>
          </a:prstGeom>
        </p:spPr>
        <p:txBody>
          <a:bodyPr wrap="none">
            <a:spAutoFit/>
          </a:bodyPr>
          <a:lstStyle/>
          <a:p>
            <a:r>
              <a:rPr lang="zh-CN" altLang="en-US" dirty="0" smtClean="0">
                <a:solidFill>
                  <a:srgbClr val="000000"/>
                </a:solidFill>
                <a:latin typeface="仿宋" panose="02010609060101010101" pitchFamily="49" charset="-122"/>
                <a:ea typeface="仿宋" panose="02010609060101010101" pitchFamily="49" charset="-122"/>
              </a:rPr>
              <a:t>有源（汇）</a:t>
            </a:r>
            <a:endParaRPr lang="zh-CN" altLang="en-US" dirty="0">
              <a:solidFill>
                <a:srgbClr val="000000"/>
              </a:solidFill>
            </a:endParaRPr>
          </a:p>
        </p:txBody>
      </p:sp>
      <p:sp>
        <p:nvSpPr>
          <p:cNvPr id="11" name="矩形 10"/>
          <p:cNvSpPr/>
          <p:nvPr/>
        </p:nvSpPr>
        <p:spPr>
          <a:xfrm>
            <a:off x="5465712" y="3609020"/>
            <a:ext cx="800219" cy="461665"/>
          </a:xfrm>
          <a:prstGeom prst="rect">
            <a:avLst/>
          </a:prstGeom>
        </p:spPr>
        <p:txBody>
          <a:bodyPr wrap="none">
            <a:spAutoFit/>
          </a:bodyPr>
          <a:lstStyle/>
          <a:p>
            <a:r>
              <a:rPr lang="zh-CN" altLang="en-US" dirty="0">
                <a:solidFill>
                  <a:srgbClr val="000000"/>
                </a:solidFill>
                <a:latin typeface="仿宋" panose="02010609060101010101" pitchFamily="49" charset="-122"/>
                <a:ea typeface="仿宋" panose="02010609060101010101" pitchFamily="49" charset="-122"/>
              </a:rPr>
              <a:t>无源</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74</a:t>
            </a:fld>
            <a:endParaRPr lang="en-US" altLang="zh-CN"/>
          </a:p>
        </p:txBody>
      </p:sp>
      <p:sp>
        <p:nvSpPr>
          <p:cNvPr id="3" name="椭圆 2"/>
          <p:cNvSpPr/>
          <p:nvPr/>
        </p:nvSpPr>
        <p:spPr bwMode="auto">
          <a:xfrm rot="1973377">
            <a:off x="5472100" y="1556792"/>
            <a:ext cx="2196244"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solidFill>
                  <a:schemeClr val="bg1"/>
                </a:solidFill>
              </a:ln>
              <a:solidFill>
                <a:schemeClr val="tx1"/>
              </a:solidFill>
              <a:effectLst/>
              <a:latin typeface="Times New Roman" panose="02020603050405020304" pitchFamily="18" charset="0"/>
              <a:ea typeface="宋体" panose="02010600030101010101" pitchFamily="2" charset="-122"/>
            </a:endParaRPr>
          </a:p>
        </p:txBody>
      </p:sp>
      <p:cxnSp>
        <p:nvCxnSpPr>
          <p:cNvPr id="5" name="直接箭头连接符 4"/>
          <p:cNvCxnSpPr/>
          <p:nvPr/>
        </p:nvCxnSpPr>
        <p:spPr bwMode="auto">
          <a:xfrm>
            <a:off x="6553200" y="1484784"/>
            <a:ext cx="323056"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直接箭头连接符 7"/>
          <p:cNvCxnSpPr>
            <a:stCxn id="3" idx="4"/>
          </p:cNvCxnSpPr>
          <p:nvPr/>
        </p:nvCxnSpPr>
        <p:spPr bwMode="auto">
          <a:xfrm flipH="1" flipV="1">
            <a:off x="6120172" y="2024844"/>
            <a:ext cx="254540" cy="194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9" name="对象 8"/>
          <p:cNvGraphicFramePr>
            <a:graphicFrameLocks noChangeAspect="1"/>
          </p:cNvGraphicFramePr>
          <p:nvPr/>
        </p:nvGraphicFramePr>
        <p:xfrm>
          <a:off x="6768244" y="1124744"/>
          <a:ext cx="374441" cy="468052"/>
        </p:xfrm>
        <a:graphic>
          <a:graphicData uri="http://schemas.openxmlformats.org/presentationml/2006/ole">
            <mc:AlternateContent xmlns:mc="http://schemas.openxmlformats.org/markup-compatibility/2006">
              <mc:Choice xmlns:v="urn:schemas-microsoft-com:vml" Requires="v">
                <p:oleObj spid="_x0000_s51058" name="Equation" r:id="rId3" imgW="3657600" imgH="4572000" progId="Equation.DSMT4">
                  <p:embed/>
                </p:oleObj>
              </mc:Choice>
              <mc:Fallback>
                <p:oleObj name="Equation" r:id="rId3" imgW="3657600" imgH="4572000" progId="Equation.DSMT4">
                  <p:embed/>
                  <p:pic>
                    <p:nvPicPr>
                      <p:cNvPr id="0" name="图片 50731"/>
                      <p:cNvPicPr/>
                      <p:nvPr/>
                    </p:nvPicPr>
                    <p:blipFill>
                      <a:blip r:embed="rId4"/>
                      <a:stretch>
                        <a:fillRect/>
                      </a:stretch>
                    </p:blipFill>
                    <p:spPr>
                      <a:xfrm>
                        <a:off x="6768244" y="1124744"/>
                        <a:ext cx="374441" cy="468052"/>
                      </a:xfrm>
                      <a:prstGeom prst="rect">
                        <a:avLst/>
                      </a:prstGeom>
                    </p:spPr>
                  </p:pic>
                </p:oleObj>
              </mc:Fallback>
            </mc:AlternateContent>
          </a:graphicData>
        </a:graphic>
      </p:graphicFrame>
      <p:sp>
        <p:nvSpPr>
          <p:cNvPr id="10" name="矩形 9"/>
          <p:cNvSpPr/>
          <p:nvPr/>
        </p:nvSpPr>
        <p:spPr>
          <a:xfrm>
            <a:off x="857726" y="847745"/>
            <a:ext cx="4594873" cy="1477328"/>
          </a:xfrm>
          <a:prstGeom prst="rect">
            <a:avLst/>
          </a:prstGeom>
        </p:spPr>
        <p:txBody>
          <a:bodyPr wrap="square">
            <a:spAutoFit/>
          </a:bodyPr>
          <a:lstStyle/>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一个流体，若流线首尾相接，沿闭合流线作闭合积分，则每一小段上的积分都为正值：</a:t>
            </a:r>
            <a:endParaRPr lang="en-US" altLang="zh-CN"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nvGraphicFramePr>
        <p:xfrm>
          <a:off x="2411760" y="2382790"/>
          <a:ext cx="1282538" cy="446100"/>
        </p:xfrm>
        <a:graphic>
          <a:graphicData uri="http://schemas.openxmlformats.org/presentationml/2006/ole">
            <mc:AlternateContent xmlns:mc="http://schemas.openxmlformats.org/markup-compatibility/2006">
              <mc:Choice xmlns:v="urn:schemas-microsoft-com:vml" Requires="v">
                <p:oleObj spid="_x0000_s51059" name="Equation" r:id="rId5" imgW="14020800" imgH="4876800" progId="Equation.DSMT4">
                  <p:embed/>
                </p:oleObj>
              </mc:Choice>
              <mc:Fallback>
                <p:oleObj name="Equation" r:id="rId5" imgW="14020800" imgH="4876800" progId="Equation.DSMT4">
                  <p:embed/>
                  <p:pic>
                    <p:nvPicPr>
                      <p:cNvPr id="0" name="图片 50732"/>
                      <p:cNvPicPr/>
                      <p:nvPr/>
                    </p:nvPicPr>
                    <p:blipFill>
                      <a:blip r:embed="rId6"/>
                      <a:stretch>
                        <a:fillRect/>
                      </a:stretch>
                    </p:blipFill>
                    <p:spPr>
                      <a:xfrm>
                        <a:off x="2411760" y="2382790"/>
                        <a:ext cx="1282538" cy="4461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153108" y="2996952"/>
          <a:ext cx="1551365" cy="846199"/>
        </p:xfrm>
        <a:graphic>
          <a:graphicData uri="http://schemas.openxmlformats.org/presentationml/2006/ole">
            <mc:AlternateContent xmlns:mc="http://schemas.openxmlformats.org/markup-compatibility/2006">
              <mc:Choice xmlns:v="urn:schemas-microsoft-com:vml" Requires="v">
                <p:oleObj spid="_x0000_s51060" name="Equation" r:id="rId7" imgW="16764000" imgH="9144000" progId="Equation.DSMT4">
                  <p:embed/>
                </p:oleObj>
              </mc:Choice>
              <mc:Fallback>
                <p:oleObj name="Equation" r:id="rId7" imgW="16764000" imgH="9144000" progId="Equation.DSMT4">
                  <p:embed/>
                  <p:pic>
                    <p:nvPicPr>
                      <p:cNvPr id="0" name="图片 50733"/>
                      <p:cNvPicPr/>
                      <p:nvPr/>
                    </p:nvPicPr>
                    <p:blipFill>
                      <a:blip r:embed="rId8"/>
                      <a:stretch>
                        <a:fillRect/>
                      </a:stretch>
                    </p:blipFill>
                    <p:spPr>
                      <a:xfrm>
                        <a:off x="2153108" y="2996952"/>
                        <a:ext cx="1551365" cy="846199"/>
                      </a:xfrm>
                      <a:prstGeom prst="rect">
                        <a:avLst/>
                      </a:prstGeom>
                    </p:spPr>
                  </p:pic>
                </p:oleObj>
              </mc:Fallback>
            </mc:AlternateContent>
          </a:graphicData>
        </a:graphic>
      </p:graphicFrame>
      <p:sp>
        <p:nvSpPr>
          <p:cNvPr id="13" name="矩形 12"/>
          <p:cNvSpPr/>
          <p:nvPr/>
        </p:nvSpPr>
        <p:spPr>
          <a:xfrm>
            <a:off x="971600" y="3822118"/>
            <a:ext cx="6954634" cy="490519"/>
          </a:xfrm>
          <a:prstGeom prst="rect">
            <a:avLst/>
          </a:prstGeom>
        </p:spPr>
        <p:txBody>
          <a:bodyPr wrap="square">
            <a:spAutoFit/>
          </a:bodyPr>
          <a:lstStyle/>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反之，如果方向相反，则均为负值。</a:t>
            </a:r>
            <a:endParaRPr lang="en-US" altLang="zh-CN" dirty="0">
              <a:latin typeface="仿宋" panose="02010609060101010101" pitchFamily="49" charset="-122"/>
              <a:ea typeface="仿宋" panose="02010609060101010101" pitchFamily="49" charset="-122"/>
            </a:endParaRPr>
          </a:p>
        </p:txBody>
      </p:sp>
      <p:graphicFrame>
        <p:nvGraphicFramePr>
          <p:cNvPr id="14" name="对象 13"/>
          <p:cNvGraphicFramePr>
            <a:graphicFrameLocks noChangeAspect="1"/>
          </p:cNvGraphicFramePr>
          <p:nvPr/>
        </p:nvGraphicFramePr>
        <p:xfrm>
          <a:off x="2303748" y="4668317"/>
          <a:ext cx="1622983" cy="885264"/>
        </p:xfrm>
        <a:graphic>
          <a:graphicData uri="http://schemas.openxmlformats.org/presentationml/2006/ole">
            <mc:AlternateContent xmlns:mc="http://schemas.openxmlformats.org/markup-compatibility/2006">
              <mc:Choice xmlns:v="urn:schemas-microsoft-com:vml" Requires="v">
                <p:oleObj spid="_x0000_s51061" name="Equation" r:id="rId9" imgW="16764000" imgH="9144000" progId="Equation.DSMT4">
                  <p:embed/>
                </p:oleObj>
              </mc:Choice>
              <mc:Fallback>
                <p:oleObj name="Equation" r:id="rId9" imgW="16764000" imgH="9144000" progId="Equation.DSMT4">
                  <p:embed/>
                  <p:pic>
                    <p:nvPicPr>
                      <p:cNvPr id="0" name="图片 50734"/>
                      <p:cNvPicPr/>
                      <p:nvPr/>
                    </p:nvPicPr>
                    <p:blipFill>
                      <a:blip r:embed="rId10"/>
                      <a:stretch>
                        <a:fillRect/>
                      </a:stretch>
                    </p:blipFill>
                    <p:spPr>
                      <a:xfrm>
                        <a:off x="2303748" y="4668317"/>
                        <a:ext cx="1622983" cy="88526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75</a:t>
            </a:fld>
            <a:endParaRPr lang="en-US" altLang="zh-CN">
              <a:solidFill>
                <a:srgbClr val="000000"/>
              </a:solidFill>
            </a:endParaRPr>
          </a:p>
        </p:txBody>
      </p:sp>
      <p:sp>
        <p:nvSpPr>
          <p:cNvPr id="3" name="文本框 2"/>
          <p:cNvSpPr txBox="1"/>
          <p:nvPr/>
        </p:nvSpPr>
        <p:spPr>
          <a:xfrm>
            <a:off x="863589" y="872716"/>
            <a:ext cx="7956884" cy="147732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在流体力学中，引入</a:t>
            </a:r>
            <a:r>
              <a:rPr lang="zh-CN" altLang="en-US" b="1" dirty="0" smtClean="0">
                <a:solidFill>
                  <a:srgbClr val="C00000"/>
                </a:solidFill>
                <a:latin typeface="仿宋" panose="02010609060101010101" pitchFamily="49" charset="-122"/>
                <a:ea typeface="仿宋" panose="02010609060101010101" pitchFamily="49" charset="-122"/>
              </a:rPr>
              <a:t>环流（环量）</a:t>
            </a:r>
            <a:r>
              <a:rPr lang="zh-CN" altLang="en-US" dirty="0" smtClean="0">
                <a:latin typeface="仿宋" panose="02010609060101010101" pitchFamily="49" charset="-122"/>
                <a:ea typeface="仿宋" panose="02010609060101010101" pitchFamily="49" charset="-122"/>
              </a:rPr>
              <a:t>的概念，为确定不可压缩流体恒定流动的流速场是否</a:t>
            </a:r>
            <a:r>
              <a:rPr lang="zh-CN" altLang="en-US" b="1" dirty="0" smtClean="0">
                <a:solidFill>
                  <a:srgbClr val="C00000"/>
                </a:solidFill>
                <a:latin typeface="仿宋" panose="02010609060101010101" pitchFamily="49" charset="-122"/>
                <a:ea typeface="仿宋" panose="02010609060101010101" pitchFamily="49" charset="-122"/>
              </a:rPr>
              <a:t>有旋</a:t>
            </a:r>
            <a:r>
              <a:rPr lang="zh-CN" altLang="en-US" dirty="0" smtClean="0">
                <a:latin typeface="仿宋" panose="02010609060101010101" pitchFamily="49" charset="-122"/>
                <a:ea typeface="仿宋" panose="02010609060101010101" pitchFamily="49" charset="-122"/>
              </a:rPr>
              <a:t>找到了恰当的数学表述：</a:t>
            </a:r>
            <a:endParaRPr lang="en-US" altLang="zh-CN" dirty="0" smtClean="0">
              <a:latin typeface="仿宋" panose="02010609060101010101" pitchFamily="49" charset="-122"/>
              <a:ea typeface="仿宋" panose="02010609060101010101" pitchFamily="49" charset="-122"/>
            </a:endParaRPr>
          </a:p>
        </p:txBody>
      </p:sp>
      <p:sp>
        <p:nvSpPr>
          <p:cNvPr id="7" name="文本框 6"/>
          <p:cNvSpPr txBox="1"/>
          <p:nvPr/>
        </p:nvSpPr>
        <p:spPr>
          <a:xfrm>
            <a:off x="863589" y="4722387"/>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环量的引入，是描述一个矢量场是否有旋的有效手段。</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1749425" y="2673350"/>
          <a:ext cx="1778000" cy="1892300"/>
        </p:xfrm>
        <a:graphic>
          <a:graphicData uri="http://schemas.openxmlformats.org/presentationml/2006/ole">
            <mc:AlternateContent xmlns:mc="http://schemas.openxmlformats.org/markup-compatibility/2006">
              <mc:Choice xmlns:v="urn:schemas-microsoft-com:vml" Requires="v">
                <p:oleObj spid="_x0000_s51418" name="Equation" r:id="rId3" imgW="18897600" imgH="20116800" progId="Equation.DSMT4">
                  <p:embed/>
                </p:oleObj>
              </mc:Choice>
              <mc:Fallback>
                <p:oleObj name="Equation" r:id="rId3" imgW="18897600" imgH="20116800" progId="Equation.DSMT4">
                  <p:embed/>
                  <p:pic>
                    <p:nvPicPr>
                      <p:cNvPr id="0" name="图片 51335"/>
                      <p:cNvPicPr/>
                      <p:nvPr/>
                    </p:nvPicPr>
                    <p:blipFill>
                      <a:blip r:embed="rId4"/>
                      <a:stretch>
                        <a:fillRect/>
                      </a:stretch>
                    </p:blipFill>
                    <p:spPr>
                      <a:xfrm>
                        <a:off x="1749425" y="2673350"/>
                        <a:ext cx="1778000" cy="1892300"/>
                      </a:xfrm>
                      <a:prstGeom prst="rect">
                        <a:avLst/>
                      </a:prstGeom>
                    </p:spPr>
                  </p:pic>
                </p:oleObj>
              </mc:Fallback>
            </mc:AlternateContent>
          </a:graphicData>
        </a:graphic>
      </p:graphicFrame>
      <p:sp>
        <p:nvSpPr>
          <p:cNvPr id="10" name="矩形 9"/>
          <p:cNvSpPr/>
          <p:nvPr/>
        </p:nvSpPr>
        <p:spPr>
          <a:xfrm>
            <a:off x="5033665" y="2816932"/>
            <a:ext cx="800219"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有旋</a:t>
            </a:r>
            <a:endParaRPr lang="zh-CN" altLang="en-US" dirty="0"/>
          </a:p>
        </p:txBody>
      </p:sp>
      <p:sp>
        <p:nvSpPr>
          <p:cNvPr id="11" name="矩形 10"/>
          <p:cNvSpPr/>
          <p:nvPr/>
        </p:nvSpPr>
        <p:spPr>
          <a:xfrm>
            <a:off x="5033664" y="3681028"/>
            <a:ext cx="800219"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无旋</a:t>
            </a:r>
            <a:endParaRPr lang="zh-CN" altLang="en-US" dirty="0">
              <a:latin typeface="仿宋" panose="02010609060101010101" pitchFamily="49" charset="-122"/>
              <a:ea typeface="仿宋" panose="02010609060101010101" pitchFamily="49" charset="-122"/>
            </a:endParaRPr>
          </a:p>
        </p:txBody>
      </p:sp>
      <p:sp>
        <p:nvSpPr>
          <p:cNvPr id="12" name="文本框 11"/>
          <p:cNvSpPr txBox="1"/>
          <p:nvPr/>
        </p:nvSpPr>
        <p:spPr>
          <a:xfrm>
            <a:off x="875320" y="5302081"/>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环量是否为零，即为环路定理。</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76</a:t>
            </a:fld>
            <a:endParaRPr lang="en-US" altLang="zh-CN"/>
          </a:p>
        </p:txBody>
      </p:sp>
      <p:sp>
        <p:nvSpPr>
          <p:cNvPr id="3" name="文本框 2"/>
          <p:cNvSpPr txBox="1"/>
          <p:nvPr/>
        </p:nvSpPr>
        <p:spPr>
          <a:xfrm>
            <a:off x="863589" y="872716"/>
            <a:ext cx="7956884" cy="2862322"/>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对于一个矢量场来讲，首先需要搞清其在一定空间的分布，但搞清分布是不够的，会给你很杂乱的印象。为此，我们需要透过杂乱的表象抓住其物理特征。</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对此，流体力学已经有了进展，对于不可压缩流体的恒定流动所形成的流速场而言，已经抓住了它的物理特征：是否有源，是否有旋？</a:t>
            </a:r>
            <a:endParaRPr lang="en-US" altLang="zh-CN" dirty="0" smtClean="0">
              <a:latin typeface="仿宋" panose="02010609060101010101" pitchFamily="49" charset="-122"/>
              <a:ea typeface="仿宋" panose="02010609060101010101" pitchFamily="49" charset="-122"/>
            </a:endParaRPr>
          </a:p>
        </p:txBody>
      </p:sp>
      <p:sp>
        <p:nvSpPr>
          <p:cNvPr id="4" name="文本框 3"/>
          <p:cNvSpPr txBox="1"/>
          <p:nvPr/>
        </p:nvSpPr>
        <p:spPr>
          <a:xfrm>
            <a:off x="855340" y="3933056"/>
            <a:ext cx="7956884" cy="490519"/>
          </a:xfrm>
          <a:prstGeom prst="rect">
            <a:avLst/>
          </a:prstGeom>
          <a:noFill/>
        </p:spPr>
        <p:txBody>
          <a:bodyPr wrap="square" rtlCol="0">
            <a:spAutoFit/>
          </a:bodyPr>
          <a:lstStyle/>
          <a:p>
            <a:pPr marL="342900" indent="-342900" algn="l">
              <a:lnSpc>
                <a:spcPct val="125000"/>
              </a:lnSpc>
              <a:buFont typeface="Wingdings" panose="05000000000000000000" pitchFamily="2" charset="2"/>
              <a:buChar char="Ø"/>
            </a:pPr>
            <a:r>
              <a:rPr lang="zh-CN" altLang="en-US" dirty="0" smtClean="0">
                <a:solidFill>
                  <a:srgbClr val="0000CC"/>
                </a:solidFill>
                <a:latin typeface="仿宋" panose="02010609060101010101" pitchFamily="49" charset="-122"/>
                <a:ea typeface="仿宋" panose="02010609060101010101" pitchFamily="49" charset="-122"/>
              </a:rPr>
              <a:t>引入通量的概念</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5" name="文本框 4"/>
          <p:cNvSpPr txBox="1"/>
          <p:nvPr/>
        </p:nvSpPr>
        <p:spPr>
          <a:xfrm>
            <a:off x="863589" y="4761148"/>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Ø"/>
            </a:pPr>
            <a:r>
              <a:rPr lang="zh-CN" altLang="en-US" dirty="0" smtClean="0">
                <a:solidFill>
                  <a:srgbClr val="0000CC"/>
                </a:solidFill>
                <a:latin typeface="仿宋" panose="02010609060101010101" pitchFamily="49" charset="-122"/>
                <a:ea typeface="仿宋" panose="02010609060101010101" pitchFamily="49" charset="-122"/>
              </a:rPr>
              <a:t>引入环量的概念</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nvGraphicFramePr>
        <p:xfrm>
          <a:off x="4065588" y="3914775"/>
          <a:ext cx="1839912" cy="904875"/>
        </p:xfrm>
        <a:graphic>
          <a:graphicData uri="http://schemas.openxmlformats.org/presentationml/2006/ole">
            <mc:AlternateContent xmlns:mc="http://schemas.openxmlformats.org/markup-compatibility/2006">
              <mc:Choice xmlns:v="urn:schemas-microsoft-com:vml" Requires="v">
                <p:oleObj spid="_x0000_s52638" name="Equation" r:id="rId3" imgW="18592800" imgH="9144000" progId="Equation.DSMT4">
                  <p:embed/>
                </p:oleObj>
              </mc:Choice>
              <mc:Fallback>
                <p:oleObj name="Equation" r:id="rId3" imgW="18592800" imgH="9144000" progId="Equation.DSMT4">
                  <p:embed/>
                  <p:pic>
                    <p:nvPicPr>
                      <p:cNvPr id="0" name="图片 52473"/>
                      <p:cNvPicPr/>
                      <p:nvPr/>
                    </p:nvPicPr>
                    <p:blipFill>
                      <a:blip r:embed="rId4"/>
                      <a:stretch>
                        <a:fillRect/>
                      </a:stretch>
                    </p:blipFill>
                    <p:spPr>
                      <a:xfrm>
                        <a:off x="4065588" y="3914775"/>
                        <a:ext cx="1839912" cy="9048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136557" y="4866032"/>
          <a:ext cx="1692111" cy="876272"/>
        </p:xfrm>
        <a:graphic>
          <a:graphicData uri="http://schemas.openxmlformats.org/presentationml/2006/ole">
            <mc:AlternateContent xmlns:mc="http://schemas.openxmlformats.org/markup-compatibility/2006">
              <mc:Choice xmlns:v="urn:schemas-microsoft-com:vml" Requires="v">
                <p:oleObj spid="_x0000_s52639" name="Equation" r:id="rId5" imgW="17068800" imgH="8839200" progId="Equation.DSMT4">
                  <p:embed/>
                </p:oleObj>
              </mc:Choice>
              <mc:Fallback>
                <p:oleObj name="Equation" r:id="rId5" imgW="17068800" imgH="8839200" progId="Equation.DSMT4">
                  <p:embed/>
                  <p:pic>
                    <p:nvPicPr>
                      <p:cNvPr id="0" name="图片 52474"/>
                      <p:cNvPicPr/>
                      <p:nvPr/>
                    </p:nvPicPr>
                    <p:blipFill>
                      <a:blip r:embed="rId6"/>
                      <a:stretch>
                        <a:fillRect/>
                      </a:stretch>
                    </p:blipFill>
                    <p:spPr>
                      <a:xfrm>
                        <a:off x="4136557" y="4866032"/>
                        <a:ext cx="1692111" cy="876272"/>
                      </a:xfrm>
                      <a:prstGeom prst="rect">
                        <a:avLst/>
                      </a:prstGeom>
                    </p:spPr>
                  </p:pic>
                </p:oleObj>
              </mc:Fallback>
            </mc:AlternateContent>
          </a:graphicData>
        </a:graphic>
      </p:graphicFrame>
      <p:sp>
        <p:nvSpPr>
          <p:cNvPr id="8" name="文本框 7"/>
          <p:cNvSpPr txBox="1"/>
          <p:nvPr/>
        </p:nvSpPr>
        <p:spPr>
          <a:xfrm>
            <a:off x="6518963" y="3901721"/>
            <a:ext cx="1525216" cy="553998"/>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高斯定理</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9" name="文本框 8"/>
          <p:cNvSpPr txBox="1"/>
          <p:nvPr/>
        </p:nvSpPr>
        <p:spPr>
          <a:xfrm>
            <a:off x="6553200" y="4762362"/>
            <a:ext cx="15252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环路定理</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77</a:t>
            </a:fld>
            <a:endParaRPr lang="en-US" altLang="zh-CN"/>
          </a:p>
        </p:txBody>
      </p:sp>
      <p:sp>
        <p:nvSpPr>
          <p:cNvPr id="3" name="文本框 2"/>
          <p:cNvSpPr txBox="1"/>
          <p:nvPr/>
        </p:nvSpPr>
        <p:spPr>
          <a:xfrm>
            <a:off x="863589" y="872716"/>
            <a:ext cx="7956884" cy="42934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u"/>
            </a:pPr>
            <a:r>
              <a:rPr lang="zh-CN" altLang="en-US" sz="2600" dirty="0" smtClean="0">
                <a:latin typeface="仿宋" panose="02010609060101010101" pitchFamily="49" charset="-122"/>
                <a:ea typeface="仿宋" panose="02010609060101010101" pitchFamily="49" charset="-122"/>
              </a:rPr>
              <a:t>通过静电场的高斯定理和环路定理，搞清静电场作为矢量场的基本物理性质是什么，即回答静电场作为一个矢量场是否有源，是否有旋：</a:t>
            </a:r>
            <a:endParaRPr lang="en-US" altLang="zh-CN" sz="2600" dirty="0" smtClean="0">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Ø"/>
            </a:pPr>
            <a:r>
              <a:rPr lang="zh-CN" altLang="en-US" sz="2600" dirty="0" smtClean="0">
                <a:solidFill>
                  <a:srgbClr val="0000CC"/>
                </a:solidFill>
                <a:latin typeface="仿宋" panose="02010609060101010101" pitchFamily="49" charset="-122"/>
                <a:ea typeface="仿宋" panose="02010609060101010101" pitchFamily="49" charset="-122"/>
              </a:rPr>
              <a:t>静电场是有源、无旋场</a:t>
            </a:r>
            <a:endParaRPr lang="en-US" altLang="zh-CN" sz="2600" dirty="0" smtClean="0">
              <a:solidFill>
                <a:srgbClr val="0000CC"/>
              </a:solidFill>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Ø"/>
            </a:pPr>
            <a:r>
              <a:rPr lang="zh-CN" altLang="en-US" sz="2600" dirty="0">
                <a:solidFill>
                  <a:srgbClr val="0000CC"/>
                </a:solidFill>
                <a:latin typeface="仿宋" panose="02010609060101010101" pitchFamily="49" charset="-122"/>
                <a:ea typeface="仿宋" panose="02010609060101010101" pitchFamily="49" charset="-122"/>
              </a:rPr>
              <a:t>恒</a:t>
            </a:r>
            <a:r>
              <a:rPr lang="zh-CN" altLang="en-US" sz="2600" smtClean="0">
                <a:solidFill>
                  <a:srgbClr val="0000CC"/>
                </a:solidFill>
                <a:latin typeface="仿宋" panose="02010609060101010101" pitchFamily="49" charset="-122"/>
                <a:ea typeface="仿宋" panose="02010609060101010101" pitchFamily="49" charset="-122"/>
              </a:rPr>
              <a:t>磁场</a:t>
            </a:r>
            <a:r>
              <a:rPr lang="zh-CN" altLang="en-US" sz="2600" dirty="0" smtClean="0">
                <a:solidFill>
                  <a:srgbClr val="0000CC"/>
                </a:solidFill>
                <a:latin typeface="仿宋" panose="02010609060101010101" pitchFamily="49" charset="-122"/>
                <a:ea typeface="仿宋" panose="02010609060101010101" pitchFamily="49" charset="-122"/>
              </a:rPr>
              <a:t>是无源、有旋场</a:t>
            </a:r>
            <a:endParaRPr lang="en-US" altLang="zh-CN" sz="2600" dirty="0" smtClean="0">
              <a:solidFill>
                <a:srgbClr val="0000CC"/>
              </a:solidFill>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u"/>
            </a:pPr>
            <a:r>
              <a:rPr lang="zh-CN" altLang="en-US" sz="2600" dirty="0" smtClean="0">
                <a:latin typeface="仿宋" panose="02010609060101010101" pitchFamily="49" charset="-122"/>
                <a:ea typeface="仿宋" panose="02010609060101010101" pitchFamily="49" charset="-122"/>
              </a:rPr>
              <a:t>可见，通过源、旋可以把场从总体上加以区分，加以比较，说明这种描绘是有效的。</a:t>
            </a:r>
            <a:endParaRPr lang="en-US" altLang="zh-CN" sz="2600"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78</a:t>
            </a:fld>
            <a:endParaRPr lang="en-US" altLang="zh-CN"/>
          </a:p>
        </p:txBody>
      </p:sp>
      <p:sp>
        <p:nvSpPr>
          <p:cNvPr id="4" name="矩形 3"/>
          <p:cNvSpPr/>
          <p:nvPr/>
        </p:nvSpPr>
        <p:spPr>
          <a:xfrm>
            <a:off x="533130" y="641629"/>
            <a:ext cx="4698722" cy="584775"/>
          </a:xfrm>
          <a:prstGeom prst="rect">
            <a:avLst/>
          </a:prstGeom>
        </p:spPr>
        <p:txBody>
          <a:bodyPr wrap="none">
            <a:spAutoFit/>
          </a:bodyPr>
          <a:lstStyle/>
          <a:p>
            <a:r>
              <a:rPr lang="zh-CN" altLang="en-US" sz="3200" dirty="0" smtClean="0">
                <a:solidFill>
                  <a:srgbClr val="0000CC"/>
                </a:solidFill>
                <a:latin typeface="仿宋" panose="02010609060101010101" pitchFamily="49" charset="-122"/>
                <a:ea typeface="仿宋" panose="02010609060101010101" pitchFamily="49" charset="-122"/>
              </a:rPr>
              <a:t>（一）静电场的高斯定理</a:t>
            </a:r>
            <a:endParaRPr lang="zh-CN" altLang="en-US" sz="3200" dirty="0">
              <a:solidFill>
                <a:srgbClr val="0000CC"/>
              </a:solidFill>
            </a:endParaRPr>
          </a:p>
        </p:txBody>
      </p:sp>
      <p:sp>
        <p:nvSpPr>
          <p:cNvPr id="7" name="Rectangle 3"/>
          <p:cNvSpPr txBox="1">
            <a:spLocks noChangeArrowheads="1"/>
          </p:cNvSpPr>
          <p:nvPr/>
        </p:nvSpPr>
        <p:spPr>
          <a:xfrm>
            <a:off x="1052897" y="2141518"/>
            <a:ext cx="3659188" cy="12954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b="1" kern="0" dirty="0" smtClean="0">
                <a:latin typeface="仿宋" panose="02010609060101010101" pitchFamily="49" charset="-122"/>
                <a:ea typeface="仿宋" panose="02010609060101010101" pitchFamily="49" charset="-122"/>
              </a:rPr>
              <a:t>流线</a:t>
            </a:r>
            <a:r>
              <a:rPr lang="en-US" altLang="zh-CN" sz="2400" b="1" kern="0" dirty="0" smtClean="0">
                <a:latin typeface="仿宋" panose="02010609060101010101" pitchFamily="49" charset="-122"/>
                <a:ea typeface="仿宋" panose="02010609060101010101" pitchFamily="49" charset="-122"/>
              </a:rPr>
              <a:t>——</a:t>
            </a:r>
            <a:r>
              <a:rPr lang="zh-CN" altLang="en-US" sz="2400" b="1" kern="0" dirty="0">
                <a:latin typeface="仿宋" panose="02010609060101010101" pitchFamily="49" charset="-122"/>
                <a:ea typeface="仿宋" panose="02010609060101010101" pitchFamily="49" charset="-122"/>
              </a:rPr>
              <a:t>电场线</a:t>
            </a:r>
            <a:r>
              <a:rPr lang="zh-CN" altLang="en-US" sz="2400" kern="0" dirty="0" smtClean="0">
                <a:latin typeface="仿宋" panose="02010609060101010101" pitchFamily="49" charset="-122"/>
                <a:ea typeface="仿宋" panose="02010609060101010101" pitchFamily="49" charset="-122"/>
              </a:rPr>
              <a:t> </a:t>
            </a:r>
          </a:p>
          <a:p>
            <a:r>
              <a:rPr lang="zh-CN" altLang="en-US" sz="2400" b="1" kern="0" dirty="0" smtClean="0">
                <a:latin typeface="仿宋" panose="02010609060101010101" pitchFamily="49" charset="-122"/>
                <a:ea typeface="仿宋" panose="02010609060101010101" pitchFamily="49" charset="-122"/>
              </a:rPr>
              <a:t>流量</a:t>
            </a:r>
            <a:r>
              <a:rPr lang="en-US" altLang="zh-CN" sz="2400" kern="0" dirty="0" smtClean="0">
                <a:latin typeface="仿宋" panose="02010609060101010101" pitchFamily="49" charset="-122"/>
                <a:ea typeface="仿宋" panose="02010609060101010101" pitchFamily="49" charset="-122"/>
              </a:rPr>
              <a:t>——</a:t>
            </a:r>
            <a:r>
              <a:rPr lang="zh-CN" altLang="en-US" sz="2400" b="1" kern="0" dirty="0" smtClean="0">
                <a:latin typeface="仿宋" panose="02010609060101010101" pitchFamily="49" charset="-122"/>
                <a:ea typeface="仿宋" panose="02010609060101010101" pitchFamily="49" charset="-122"/>
              </a:rPr>
              <a:t>电通量</a:t>
            </a:r>
            <a:r>
              <a:rPr lang="zh-CN" altLang="en-US" sz="2400" kern="0" dirty="0" smtClean="0">
                <a:latin typeface="仿宋" panose="02010609060101010101" pitchFamily="49" charset="-122"/>
                <a:ea typeface="仿宋" panose="02010609060101010101" pitchFamily="49" charset="-122"/>
              </a:rPr>
              <a:t> </a:t>
            </a:r>
            <a:endParaRPr lang="zh-CN" altLang="en-US" sz="2400" kern="0" dirty="0">
              <a:latin typeface="仿宋" panose="02010609060101010101" pitchFamily="49" charset="-122"/>
              <a:ea typeface="仿宋" panose="02010609060101010101" pitchFamily="49" charset="-122"/>
            </a:endParaRPr>
          </a:p>
        </p:txBody>
      </p:sp>
      <p:sp>
        <p:nvSpPr>
          <p:cNvPr id="8" name="Rectangle 2"/>
          <p:cNvSpPr txBox="1">
            <a:spLocks noChangeArrowheads="1"/>
          </p:cNvSpPr>
          <p:nvPr/>
        </p:nvSpPr>
        <p:spPr>
          <a:xfrm>
            <a:off x="827584" y="1421686"/>
            <a:ext cx="3090863"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sz="2800" b="1" kern="0" dirty="0" smtClean="0">
                <a:latin typeface="仿宋" panose="02010609060101010101" pitchFamily="49" charset="-122"/>
                <a:ea typeface="仿宋" panose="02010609060101010101" pitchFamily="49" charset="-122"/>
              </a:rPr>
              <a:t>类比</a:t>
            </a:r>
            <a:endParaRPr lang="zh-CN" altLang="en-US" sz="2800" b="1" kern="0" dirty="0">
              <a:latin typeface="仿宋" panose="02010609060101010101" pitchFamily="49" charset="-122"/>
              <a:ea typeface="仿宋" panose="02010609060101010101" pitchFamily="49" charset="-122"/>
            </a:endParaRPr>
          </a:p>
        </p:txBody>
      </p:sp>
      <p:sp>
        <p:nvSpPr>
          <p:cNvPr id="10" name="Rectangle 8"/>
          <p:cNvSpPr>
            <a:spLocks noChangeArrowheads="1"/>
          </p:cNvSpPr>
          <p:nvPr/>
        </p:nvSpPr>
        <p:spPr bwMode="auto">
          <a:xfrm>
            <a:off x="827584" y="3389747"/>
            <a:ext cx="7848600"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20000"/>
              </a:spcBef>
              <a:buClr>
                <a:schemeClr val="folHlink"/>
              </a:buClr>
              <a:buSzPct val="75000"/>
              <a:buFont typeface="Wingdings" panose="05000000000000000000" pitchFamily="2" charset="2"/>
              <a:buChar char="n"/>
            </a:pPr>
            <a:r>
              <a:rPr lang="zh-CN" altLang="en-US" dirty="0">
                <a:latin typeface="仿宋" panose="02010609060101010101" pitchFamily="49" charset="-122"/>
                <a:ea typeface="仿宋" panose="02010609060101010101" pitchFamily="49" charset="-122"/>
              </a:rPr>
              <a:t>电场是看不见的东西，为了便于直观分析问题，将空间各点的电场方向描绘出来，这样就可以直观地分析电场的大小和方向。这样一组曲线就是</a:t>
            </a:r>
            <a:r>
              <a:rPr lang="zh-CN" altLang="en-US" dirty="0" smtClean="0">
                <a:latin typeface="仿宋" panose="02010609060101010101" pitchFamily="49" charset="-122"/>
                <a:ea typeface="仿宋" panose="02010609060101010101" pitchFamily="49" charset="-122"/>
              </a:rPr>
              <a:t>电场线。</a:t>
            </a:r>
            <a:endParaRPr lang="en-US" altLang="zh-CN" dirty="0" smtClean="0">
              <a:latin typeface="仿宋" panose="02010609060101010101" pitchFamily="49" charset="-122"/>
              <a:ea typeface="仿宋" panose="02010609060101010101" pitchFamily="49" charset="-122"/>
            </a:endParaRPr>
          </a:p>
          <a:p>
            <a:pPr algn="just">
              <a:lnSpc>
                <a:spcPct val="125000"/>
              </a:lnSpc>
              <a:spcBef>
                <a:spcPct val="20000"/>
              </a:spcBef>
              <a:buClr>
                <a:schemeClr val="folHlink"/>
              </a:buClr>
              <a:buSzPct val="75000"/>
              <a:buFont typeface="Wingdings" panose="05000000000000000000" pitchFamily="2" charset="2"/>
              <a:buChar char="n"/>
            </a:pPr>
            <a:r>
              <a:rPr lang="zh-CN" altLang="en-US" dirty="0">
                <a:latin typeface="仿宋" panose="02010609060101010101" pitchFamily="49" charset="-122"/>
                <a:ea typeface="仿宋" panose="02010609060101010101" pitchFamily="49" charset="-122"/>
              </a:rPr>
              <a:t>电力线的绘制是根据实验结果画出</a:t>
            </a:r>
            <a:r>
              <a:rPr lang="zh-CN" altLang="en-US" dirty="0" smtClean="0">
                <a:latin typeface="仿宋" panose="02010609060101010101" pitchFamily="49" charset="-122"/>
                <a:ea typeface="仿宋" panose="02010609060101010101" pitchFamily="49" charset="-122"/>
              </a:rPr>
              <a:t>的。</a:t>
            </a:r>
            <a:endParaRPr lang="en-US" altLang="zh-CN"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79</a:t>
            </a:fld>
            <a:endParaRPr lang="en-US" altLang="zh-CN"/>
          </a:p>
        </p:txBody>
      </p:sp>
      <p:sp>
        <p:nvSpPr>
          <p:cNvPr id="5" name="Rectangle 8"/>
          <p:cNvSpPr>
            <a:spLocks noChangeArrowheads="1"/>
          </p:cNvSpPr>
          <p:nvPr/>
        </p:nvSpPr>
        <p:spPr bwMode="auto">
          <a:xfrm>
            <a:off x="535617" y="2852538"/>
            <a:ext cx="7848600"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endParaRPr lang="en-US" altLang="zh-CN" b="1" dirty="0">
              <a:latin typeface="+mn-lt"/>
              <a:ea typeface="仿宋" panose="02010609060101010101" pitchFamily="49" charset="-122"/>
            </a:endParaRPr>
          </a:p>
          <a:p>
            <a:pPr algn="l">
              <a:lnSpc>
                <a:spcPct val="150000"/>
              </a:lnSpc>
            </a:pPr>
            <a:r>
              <a:rPr lang="zh-CN" altLang="zh-CN" b="1" dirty="0">
                <a:latin typeface="+mn-lt"/>
                <a:ea typeface="仿宋" panose="02010609060101010101" pitchFamily="49" charset="-122"/>
              </a:rPr>
              <a:t>电</a:t>
            </a:r>
            <a:r>
              <a:rPr lang="zh-CN" altLang="en-US" b="1" dirty="0">
                <a:latin typeface="+mn-lt"/>
                <a:ea typeface="仿宋" panose="02010609060101010101" pitchFamily="49" charset="-122"/>
              </a:rPr>
              <a:t>场</a:t>
            </a:r>
            <a:r>
              <a:rPr lang="zh-CN" altLang="zh-CN" b="1" dirty="0">
                <a:latin typeface="+mn-lt"/>
                <a:ea typeface="仿宋" panose="02010609060101010101" pitchFamily="49" charset="-122"/>
              </a:rPr>
              <a:t>线密度</a:t>
            </a:r>
            <a:r>
              <a:rPr lang="zh-CN" altLang="zh-CN" dirty="0">
                <a:latin typeface="+mn-lt"/>
              </a:rPr>
              <a:t>＝</a:t>
            </a:r>
            <a:r>
              <a:rPr lang="zh-CN" altLang="en-US" b="1" i="1" dirty="0">
                <a:ea typeface="仿宋" panose="02010609060101010101" pitchFamily="49" charset="-122"/>
              </a:rPr>
              <a:t> ∆</a:t>
            </a:r>
            <a:r>
              <a:rPr lang="en-US" altLang="zh-CN" b="1" i="1" dirty="0">
                <a:ea typeface="仿宋" panose="02010609060101010101" pitchFamily="49" charset="-122"/>
              </a:rPr>
              <a:t>N</a:t>
            </a:r>
            <a:r>
              <a:rPr lang="en-US" altLang="zh-CN" dirty="0">
                <a:latin typeface="+mn-lt"/>
              </a:rPr>
              <a:t>/</a:t>
            </a:r>
            <a:r>
              <a:rPr lang="zh-CN" altLang="en-US" b="1" i="1" dirty="0">
                <a:ea typeface="仿宋" panose="02010609060101010101" pitchFamily="49" charset="-122"/>
              </a:rPr>
              <a:t>∆</a:t>
            </a:r>
            <a:r>
              <a:rPr lang="en-US" altLang="zh-CN" b="1" i="1" dirty="0">
                <a:ea typeface="仿宋" panose="02010609060101010101" pitchFamily="49" charset="-122"/>
              </a:rPr>
              <a:t>S</a:t>
            </a:r>
            <a:r>
              <a:rPr lang="en-US" altLang="zh-CN" dirty="0">
                <a:latin typeface="+mn-lt"/>
              </a:rPr>
              <a:t>  </a:t>
            </a:r>
          </a:p>
          <a:p>
            <a:pPr algn="l">
              <a:lnSpc>
                <a:spcPct val="150000"/>
              </a:lnSpc>
            </a:pPr>
            <a:r>
              <a:rPr lang="en-US" altLang="zh-CN" dirty="0">
                <a:latin typeface="+mn-lt"/>
              </a:rPr>
              <a:t>   </a:t>
            </a:r>
          </a:p>
          <a:p>
            <a:pPr algn="l">
              <a:lnSpc>
                <a:spcPct val="150000"/>
              </a:lnSpc>
            </a:pPr>
            <a:r>
              <a:rPr lang="zh-CN" altLang="zh-CN" b="1" dirty="0">
                <a:latin typeface="+mn-lt"/>
                <a:ea typeface="仿宋" panose="02010609060101010101" pitchFamily="49" charset="-122"/>
              </a:rPr>
              <a:t>电场强度</a:t>
            </a:r>
            <a:r>
              <a:rPr lang="en-US" altLang="zh-CN" b="1" dirty="0">
                <a:latin typeface="+mn-lt"/>
                <a:ea typeface="仿宋" panose="02010609060101010101" pitchFamily="49" charset="-122"/>
              </a:rPr>
              <a:t> </a:t>
            </a:r>
            <a:r>
              <a:rPr lang="en-US" altLang="zh-CN" b="1" i="1" dirty="0">
                <a:latin typeface="+mn-lt"/>
                <a:ea typeface="仿宋" panose="02010609060101010101" pitchFamily="49" charset="-122"/>
              </a:rPr>
              <a:t>E</a:t>
            </a:r>
            <a:r>
              <a:rPr lang="en-US" altLang="zh-CN" dirty="0">
                <a:latin typeface="+mn-lt"/>
              </a:rPr>
              <a:t> </a:t>
            </a:r>
            <a:r>
              <a:rPr lang="zh-CN" altLang="zh-CN" dirty="0">
                <a:latin typeface="+mn-lt"/>
              </a:rPr>
              <a:t>∝</a:t>
            </a:r>
            <a:r>
              <a:rPr lang="zh-CN" altLang="en-US" b="1" i="1" dirty="0">
                <a:ea typeface="仿宋" panose="02010609060101010101" pitchFamily="49" charset="-122"/>
              </a:rPr>
              <a:t> ∆</a:t>
            </a:r>
            <a:r>
              <a:rPr lang="en-US" altLang="zh-CN" b="1" i="1" dirty="0">
                <a:ea typeface="仿宋" panose="02010609060101010101" pitchFamily="49" charset="-122"/>
              </a:rPr>
              <a:t>N</a:t>
            </a:r>
            <a:r>
              <a:rPr lang="en-US" altLang="zh-CN" dirty="0"/>
              <a:t>/</a:t>
            </a:r>
            <a:r>
              <a:rPr lang="zh-CN" altLang="en-US" b="1" i="1" dirty="0">
                <a:ea typeface="仿宋" panose="02010609060101010101" pitchFamily="49" charset="-122"/>
              </a:rPr>
              <a:t>∆</a:t>
            </a:r>
            <a:r>
              <a:rPr lang="en-US" altLang="zh-CN" b="1" i="1" dirty="0">
                <a:ea typeface="仿宋" panose="02010609060101010101" pitchFamily="49" charset="-122"/>
              </a:rPr>
              <a:t>S</a:t>
            </a:r>
            <a:r>
              <a:rPr lang="en-US" altLang="zh-CN" dirty="0"/>
              <a:t> </a:t>
            </a:r>
            <a:endParaRPr lang="zh-CN" altLang="en-US" dirty="0">
              <a:latin typeface="+mn-lt"/>
              <a:ea typeface="黑体" panose="02010609060101010101" pitchFamily="49" charset="-122"/>
            </a:endParaRPr>
          </a:p>
          <a:p>
            <a:pPr algn="just">
              <a:spcBef>
                <a:spcPct val="20000"/>
              </a:spcBef>
              <a:buClr>
                <a:schemeClr val="folHlink"/>
              </a:buClr>
              <a:buSzPct val="75000"/>
              <a:buFont typeface="Wingdings" panose="05000000000000000000" pitchFamily="2" charset="2"/>
              <a:buChar char="n"/>
            </a:pPr>
            <a:endParaRPr lang="zh-CN" altLang="en-US" b="1" dirty="0">
              <a:latin typeface="+mn-lt"/>
              <a:ea typeface="黑体" panose="02010609060101010101" pitchFamily="49" charset="-122"/>
            </a:endParaRPr>
          </a:p>
          <a:p>
            <a:pPr algn="just">
              <a:spcBef>
                <a:spcPct val="20000"/>
              </a:spcBef>
              <a:buClr>
                <a:schemeClr val="folHlink"/>
              </a:buClr>
              <a:buSzPct val="75000"/>
              <a:buFont typeface="Wingdings" panose="05000000000000000000" pitchFamily="2" charset="2"/>
              <a:buChar char="n"/>
            </a:pPr>
            <a:endParaRPr lang="en-US" altLang="zh-CN" b="1" dirty="0">
              <a:latin typeface="+mn-lt"/>
              <a:ea typeface="黑体" panose="02010609060101010101" pitchFamily="49" charset="-122"/>
            </a:endParaRPr>
          </a:p>
        </p:txBody>
      </p:sp>
      <p:pic>
        <p:nvPicPr>
          <p:cNvPr id="6" name="Picture 6"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736842"/>
            <a:ext cx="4522731" cy="230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03052" y="828459"/>
            <a:ext cx="4068948" cy="2860591"/>
          </a:xfrm>
          <a:prstGeom prst="rect">
            <a:avLst/>
          </a:prstGeom>
          <a:noFill/>
        </p:spPr>
        <p:txBody>
          <a:bodyPr wrap="square" rtlCol="0">
            <a:spAutoFit/>
          </a:bodyPr>
          <a:lstStyle/>
          <a:p>
            <a:pPr algn="l">
              <a:lnSpc>
                <a:spcPct val="120000"/>
              </a:lnSpc>
            </a:pPr>
            <a:r>
              <a:rPr lang="zh-CN" altLang="en-US" sz="3200" b="1" dirty="0">
                <a:solidFill>
                  <a:srgbClr val="FF0000"/>
                </a:solidFill>
                <a:latin typeface="方正姚体" panose="02010601030101010101" pitchFamily="2" charset="-122"/>
                <a:ea typeface="方正姚体" panose="02010601030101010101" pitchFamily="2" charset="-122"/>
              </a:rPr>
              <a:t>电场线密度：</a:t>
            </a:r>
            <a:endParaRPr lang="en-US" altLang="zh-CN" sz="3200" b="1" dirty="0">
              <a:solidFill>
                <a:srgbClr val="FF0000"/>
              </a:solidFill>
              <a:latin typeface="方正姚体" panose="02010601030101010101" pitchFamily="2" charset="-122"/>
              <a:ea typeface="方正姚体" panose="02010601030101010101" pitchFamily="2" charset="-122"/>
            </a:endParaRPr>
          </a:p>
          <a:p>
            <a:pPr algn="l">
              <a:lnSpc>
                <a:spcPct val="120000"/>
              </a:lnSpc>
            </a:pPr>
            <a:endParaRPr lang="en-US" altLang="zh-CN" b="1" dirty="0">
              <a:latin typeface="+mn-lt"/>
              <a:ea typeface="仿宋" panose="02010609060101010101" pitchFamily="49" charset="-122"/>
            </a:endParaRPr>
          </a:p>
          <a:p>
            <a:pPr algn="l">
              <a:lnSpc>
                <a:spcPct val="120000"/>
              </a:lnSpc>
            </a:pPr>
            <a:r>
              <a:rPr lang="zh-CN" altLang="en-US" b="1" dirty="0">
                <a:latin typeface="+mn-lt"/>
                <a:ea typeface="仿宋" panose="02010609060101010101" pitchFamily="49" charset="-122"/>
              </a:rPr>
              <a:t>取一小面元 </a:t>
            </a:r>
            <a:r>
              <a:rPr lang="zh-CN" altLang="en-US" b="1" i="1" dirty="0">
                <a:latin typeface="+mn-lt"/>
                <a:ea typeface="仿宋" panose="02010609060101010101" pitchFamily="49" charset="-122"/>
              </a:rPr>
              <a:t>∆</a:t>
            </a:r>
            <a:r>
              <a:rPr lang="en-US" altLang="zh-CN" b="1" i="1" dirty="0">
                <a:latin typeface="+mn-lt"/>
                <a:ea typeface="仿宋" panose="02010609060101010101" pitchFamily="49" charset="-122"/>
              </a:rPr>
              <a:t>S </a:t>
            </a:r>
            <a:r>
              <a:rPr lang="zh-CN" altLang="en-US" b="1" dirty="0">
                <a:latin typeface="+mn-lt"/>
                <a:ea typeface="仿宋" panose="02010609060101010101" pitchFamily="49" charset="-122"/>
              </a:rPr>
              <a:t>与该点的电场方向垂直，穿过 </a:t>
            </a:r>
            <a:r>
              <a:rPr lang="zh-CN" altLang="en-US" b="1" i="1" dirty="0">
                <a:ea typeface="仿宋" panose="02010609060101010101" pitchFamily="49" charset="-122"/>
              </a:rPr>
              <a:t>∆</a:t>
            </a:r>
            <a:r>
              <a:rPr lang="en-US" altLang="zh-CN" b="1" i="1" dirty="0">
                <a:ea typeface="仿宋" panose="02010609060101010101" pitchFamily="49" charset="-122"/>
              </a:rPr>
              <a:t>S </a:t>
            </a:r>
            <a:r>
              <a:rPr lang="zh-CN" altLang="en-US" b="1" dirty="0">
                <a:latin typeface="+mn-lt"/>
                <a:ea typeface="仿宋" panose="02010609060101010101" pitchFamily="49" charset="-122"/>
              </a:rPr>
              <a:t>的电场线有 </a:t>
            </a:r>
            <a:r>
              <a:rPr lang="zh-CN" altLang="en-US" b="1" i="1" dirty="0">
                <a:ea typeface="仿宋" panose="02010609060101010101" pitchFamily="49" charset="-122"/>
              </a:rPr>
              <a:t>∆</a:t>
            </a:r>
            <a:r>
              <a:rPr lang="en-US" altLang="zh-CN" b="1" i="1" dirty="0">
                <a:ea typeface="仿宋" panose="02010609060101010101" pitchFamily="49" charset="-122"/>
              </a:rPr>
              <a:t>N </a:t>
            </a:r>
            <a:r>
              <a:rPr lang="zh-CN" altLang="en-US" b="1" dirty="0">
                <a:latin typeface="+mn-lt"/>
                <a:ea typeface="仿宋" panose="02010609060101010101" pitchFamily="49" charset="-122"/>
              </a:rPr>
              <a:t>根，则</a:t>
            </a:r>
            <a:r>
              <a:rPr lang="en-US" altLang="zh-CN" b="1" dirty="0">
                <a:latin typeface="+mn-lt"/>
                <a:ea typeface="仿宋" panose="02010609060101010101" pitchFamily="49" charset="-122"/>
              </a:rPr>
              <a:t>:</a:t>
            </a:r>
          </a:p>
          <a:p>
            <a:pPr algn="l">
              <a:lnSpc>
                <a:spcPct val="120000"/>
              </a:lnSpc>
            </a:pPr>
            <a:endParaRPr lang="zh-CN" altLang="en-US" dirty="0">
              <a:latin typeface="+mn-lt"/>
            </a:endParaRPr>
          </a:p>
        </p:txBody>
      </p:sp>
      <p:pic>
        <p:nvPicPr>
          <p:cNvPr id="8" name="图片 7"/>
          <p:cNvPicPr>
            <a:picLocks noChangeAspect="1"/>
          </p:cNvPicPr>
          <p:nvPr/>
        </p:nvPicPr>
        <p:blipFill>
          <a:blip r:embed="rId3" cstate="print"/>
          <a:stretch>
            <a:fillRect/>
          </a:stretch>
        </p:blipFill>
        <p:spPr>
          <a:xfrm>
            <a:off x="899592" y="5451764"/>
            <a:ext cx="7372031" cy="461511"/>
          </a:xfrm>
          <a:prstGeom prst="rect">
            <a:avLst/>
          </a:prstGeom>
        </p:spPr>
      </p:pic>
    </p:spTree>
    <p:extLst>
      <p:ext uri="{BB962C8B-B14F-4D97-AF65-F5344CB8AC3E}">
        <p14:creationId xmlns:p14="http://schemas.microsoft.com/office/powerpoint/2010/main" val="376387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a:t>
            </a:fld>
            <a:endParaRPr lang="en-US" altLang="zh-CN"/>
          </a:p>
        </p:txBody>
      </p:sp>
      <p:sp>
        <p:nvSpPr>
          <p:cNvPr id="3" name="文本框 2"/>
          <p:cNvSpPr txBox="1"/>
          <p:nvPr/>
        </p:nvSpPr>
        <p:spPr>
          <a:xfrm>
            <a:off x="575556" y="692696"/>
            <a:ext cx="7646781" cy="553998"/>
          </a:xfrm>
          <a:prstGeom prst="rect">
            <a:avLst/>
          </a:prstGeom>
          <a:noFill/>
        </p:spPr>
        <p:txBody>
          <a:bodyPr wrap="square" rtlCol="0">
            <a:spAutoFit/>
          </a:bodyPr>
          <a:lstStyle/>
          <a:p>
            <a:pPr algn="l">
              <a:lnSpc>
                <a:spcPct val="125000"/>
              </a:lnSpc>
            </a:pPr>
            <a:r>
              <a:rPr lang="zh-CN" altLang="en-US" sz="2800" dirty="0">
                <a:solidFill>
                  <a:srgbClr val="0000CC"/>
                </a:solidFill>
                <a:latin typeface="仿宋" panose="02010609060101010101" pitchFamily="49" charset="-122"/>
                <a:ea typeface="仿宋" panose="02010609060101010101" pitchFamily="49" charset="-122"/>
              </a:rPr>
              <a:t>二</a:t>
            </a:r>
            <a:r>
              <a:rPr lang="en-US" altLang="zh-CN" sz="2800" dirty="0" smtClean="0">
                <a:solidFill>
                  <a:srgbClr val="0000CC"/>
                </a:solidFill>
                <a:latin typeface="仿宋" panose="02010609060101010101" pitchFamily="49" charset="-122"/>
                <a:ea typeface="仿宋" panose="02010609060101010101" pitchFamily="49" charset="-122"/>
              </a:rPr>
              <a:t>. </a:t>
            </a:r>
            <a:r>
              <a:rPr lang="zh-CN" altLang="en-US" sz="2800" dirty="0" smtClean="0">
                <a:solidFill>
                  <a:srgbClr val="0000CC"/>
                </a:solidFill>
                <a:latin typeface="仿宋" panose="02010609060101010101" pitchFamily="49" charset="-122"/>
                <a:ea typeface="仿宋" panose="02010609060101010101" pitchFamily="49" charset="-122"/>
              </a:rPr>
              <a:t>库仑定律</a:t>
            </a:r>
            <a:endParaRPr lang="zh-CN" altLang="en-US" sz="2800" dirty="0">
              <a:solidFill>
                <a:srgbClr val="0000CC"/>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474" y="3121714"/>
            <a:ext cx="2700300" cy="3195621"/>
          </a:xfrm>
          <a:prstGeom prst="rect">
            <a:avLst/>
          </a:prstGeom>
        </p:spPr>
      </p:pic>
      <p:sp>
        <p:nvSpPr>
          <p:cNvPr id="10" name="Text Box 4"/>
          <p:cNvSpPr txBox="1">
            <a:spLocks noChangeArrowheads="1"/>
          </p:cNvSpPr>
          <p:nvPr/>
        </p:nvSpPr>
        <p:spPr bwMode="auto">
          <a:xfrm>
            <a:off x="863588" y="1429337"/>
            <a:ext cx="7797625" cy="525401"/>
          </a:xfrm>
          <a:prstGeom prst="rect">
            <a:avLst/>
          </a:prstGeom>
          <a:noFill/>
          <a:ln w="9525">
            <a:noFill/>
            <a:miter lim="800000"/>
          </a:ln>
        </p:spPr>
        <p:txBody>
          <a:bodyPr wrap="none" lIns="90000" tIns="46800" rIns="90000" bIns="46800">
            <a:spAutoFit/>
          </a:bodyPr>
          <a:lstStyle/>
          <a:p>
            <a:pPr algn="l"/>
            <a:r>
              <a:rPr lang="zh-CN" altLang="en-US" sz="2800" b="1" dirty="0">
                <a:solidFill>
                  <a:srgbClr val="FF3300"/>
                </a:solidFill>
                <a:ea typeface="楷体_GB2312" pitchFamily="49" charset="-122"/>
              </a:rPr>
              <a:t>库仑  </a:t>
            </a:r>
            <a:r>
              <a:rPr lang="en-US" altLang="zh-CN" sz="2800" b="1" dirty="0">
                <a:solidFill>
                  <a:srgbClr val="FF3300"/>
                </a:solidFill>
                <a:ea typeface="楷体_GB2312" pitchFamily="49" charset="-122"/>
              </a:rPr>
              <a:t>(</a:t>
            </a:r>
            <a:r>
              <a:rPr lang="en-US" altLang="zh-CN" sz="2800" b="1" dirty="0" err="1">
                <a:solidFill>
                  <a:srgbClr val="FF3300"/>
                </a:solidFill>
                <a:ea typeface="楷体_GB2312" pitchFamily="49" charset="-122"/>
              </a:rPr>
              <a:t>Charlse</a:t>
            </a:r>
            <a:r>
              <a:rPr lang="en-US" altLang="zh-CN" sz="2800" b="1" dirty="0">
                <a:solidFill>
                  <a:srgbClr val="FF3300"/>
                </a:solidFill>
                <a:ea typeface="楷体_GB2312" pitchFamily="49" charset="-122"/>
              </a:rPr>
              <a:t>-Augustin de Coulomb 1736 ~1806)</a:t>
            </a:r>
          </a:p>
        </p:txBody>
      </p:sp>
      <p:sp>
        <p:nvSpPr>
          <p:cNvPr id="12" name="Text Box 5"/>
          <p:cNvSpPr txBox="1">
            <a:spLocks noChangeArrowheads="1"/>
          </p:cNvSpPr>
          <p:nvPr/>
        </p:nvSpPr>
        <p:spPr bwMode="auto">
          <a:xfrm>
            <a:off x="3270304" y="2135169"/>
            <a:ext cx="5548151" cy="4341831"/>
          </a:xfrm>
          <a:prstGeom prst="rect">
            <a:avLst/>
          </a:prstGeom>
          <a:noFill/>
          <a:ln w="9525">
            <a:noFill/>
            <a:miter lim="800000"/>
          </a:ln>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3300"/>
                </a:solidFill>
                <a:effectLst/>
                <a:uLnTx/>
                <a:uFillTx/>
                <a:latin typeface="仿宋" panose="02010609060101010101" pitchFamily="49" charset="-122"/>
                <a:ea typeface="仿宋" panose="02010609060101010101" pitchFamily="49" charset="-122"/>
              </a:rPr>
              <a:t>法国物理学家</a:t>
            </a: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noProof="0" dirty="0" smtClean="0">
              <a:ln>
                <a:noFill/>
              </a:ln>
              <a:solidFill>
                <a:srgbClr val="FF33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1773</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年提出的计算物体上应力和应变分布情况的方法，是结构工程的理论基础。</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1779</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年对摩擦力进行分析，提出有关润滑剂的科学理论。</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1785~1789</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年，用扭秤测量静电力和磁力，导出著名的库仑定律。</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他还通过对滚动和滑动摩擦的实验研究，得出摩擦定律。</a:t>
            </a:r>
            <a:endParaRPr kumimoji="0" lang="zh-CN" altLang="en-US" sz="4000" b="1" i="0" u="none" strike="noStrike" kern="0" cap="none" spc="0" normalizeH="0" noProof="0" dirty="0" smtClean="0">
              <a:ln>
                <a:noFill/>
              </a:ln>
              <a:solidFill>
                <a:srgbClr val="FF3300"/>
              </a:solidFill>
              <a:effectLst/>
              <a:uLnTx/>
              <a:uFillTx/>
              <a:ea typeface="仿宋" panose="02010609060101010101"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80</a:t>
            </a:fld>
            <a:endParaRPr lang="en-US" altLang="zh-CN">
              <a:solidFill>
                <a:srgbClr val="000000"/>
              </a:solidFill>
            </a:endParaRPr>
          </a:p>
        </p:txBody>
      </p:sp>
      <p:graphicFrame>
        <p:nvGraphicFramePr>
          <p:cNvPr id="9" name="Object 4"/>
          <p:cNvGraphicFramePr>
            <a:graphicFrameLocks noChangeAspect="1"/>
          </p:cNvGraphicFramePr>
          <p:nvPr/>
        </p:nvGraphicFramePr>
        <p:xfrm>
          <a:off x="719572" y="4996335"/>
          <a:ext cx="7364413" cy="573087"/>
        </p:xfrm>
        <a:graphic>
          <a:graphicData uri="http://schemas.openxmlformats.org/presentationml/2006/ole">
            <mc:AlternateContent xmlns:mc="http://schemas.openxmlformats.org/markup-compatibility/2006">
              <mc:Choice xmlns:v="urn:schemas-microsoft-com:vml" Requires="v">
                <p:oleObj spid="_x0000_s67056" name="Equation" r:id="rId3" imgW="75895200" imgH="5791200" progId="Equation.DSMT4">
                  <p:embed/>
                </p:oleObj>
              </mc:Choice>
              <mc:Fallback>
                <p:oleObj name="Equation" r:id="rId3" imgW="75895200" imgH="5791200" progId="Equation.DSMT4">
                  <p:embed/>
                  <p:pic>
                    <p:nvPicPr>
                      <p:cNvPr id="0" name="图片 66807"/>
                      <p:cNvPicPr>
                        <a:picLocks noChangeAspect="1" noChangeArrowheads="1"/>
                      </p:cNvPicPr>
                      <p:nvPr/>
                    </p:nvPicPr>
                    <p:blipFill>
                      <a:blip r:embed="rId4"/>
                      <a:srcRect/>
                      <a:stretch>
                        <a:fillRect/>
                      </a:stretch>
                    </p:blipFill>
                    <p:spPr bwMode="auto">
                      <a:xfrm>
                        <a:off x="719572" y="4996335"/>
                        <a:ext cx="7364413" cy="573087"/>
                      </a:xfrm>
                      <a:prstGeom prst="rect">
                        <a:avLst/>
                      </a:prstGeom>
                      <a:noFill/>
                    </p:spPr>
                  </p:pic>
                </p:oleObj>
              </mc:Fallback>
            </mc:AlternateContent>
          </a:graphicData>
        </a:graphic>
      </p:graphicFrame>
      <p:sp>
        <p:nvSpPr>
          <p:cNvPr id="10" name="Rectangle 8"/>
          <p:cNvSpPr>
            <a:spLocks noChangeArrowheads="1"/>
          </p:cNvSpPr>
          <p:nvPr/>
        </p:nvSpPr>
        <p:spPr bwMode="auto">
          <a:xfrm>
            <a:off x="986507" y="3741653"/>
            <a:ext cx="78486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Clr>
                <a:srgbClr val="B2B2B2"/>
              </a:buClr>
              <a:buSzPct val="75000"/>
              <a:buFont typeface="Wingdings" panose="05000000000000000000" pitchFamily="2" charset="2"/>
              <a:buChar char="n"/>
            </a:pPr>
            <a:endParaRPr lang="zh-CN" altLang="en-US" b="1" dirty="0">
              <a:solidFill>
                <a:srgbClr val="000000"/>
              </a:solidFill>
              <a:ea typeface="黑体" panose="02010609060101010101" pitchFamily="49" charset="-122"/>
            </a:endParaRPr>
          </a:p>
          <a:p>
            <a:pPr algn="just">
              <a:spcBef>
                <a:spcPct val="20000"/>
              </a:spcBef>
              <a:buClr>
                <a:srgbClr val="B2B2B2"/>
              </a:buClr>
              <a:buSzPct val="75000"/>
              <a:buFont typeface="Wingdings" panose="05000000000000000000" pitchFamily="2" charset="2"/>
              <a:buChar char="n"/>
            </a:pPr>
            <a:endParaRPr lang="en-US" altLang="zh-CN" b="1" dirty="0">
              <a:solidFill>
                <a:srgbClr val="000000"/>
              </a:solidFill>
              <a:ea typeface="黑体" panose="02010609060101010101" pitchFamily="49" charset="-122"/>
            </a:endParaRPr>
          </a:p>
        </p:txBody>
      </p:sp>
      <p:sp>
        <p:nvSpPr>
          <p:cNvPr id="14" name="Text Box 15"/>
          <p:cNvSpPr txBox="1">
            <a:spLocks noChangeArrowheads="1"/>
          </p:cNvSpPr>
          <p:nvPr/>
        </p:nvSpPr>
        <p:spPr bwMode="auto">
          <a:xfrm>
            <a:off x="-651793" y="5786735"/>
            <a:ext cx="754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dirty="0">
                <a:solidFill>
                  <a:srgbClr val="000000"/>
                </a:solidFill>
                <a:latin typeface="仿宋" panose="02010609060101010101" pitchFamily="49" charset="-122"/>
                <a:ea typeface="仿宋" panose="02010609060101010101" pitchFamily="49" charset="-122"/>
              </a:rPr>
              <a:t>物理意义：穿过</a:t>
            </a:r>
            <a:r>
              <a:rPr lang="en-US" altLang="zh-CN" b="1" dirty="0" err="1">
                <a:solidFill>
                  <a:srgbClr val="000000"/>
                </a:solidFill>
                <a:latin typeface="仿宋" panose="02010609060101010101" pitchFamily="49" charset="-122"/>
                <a:ea typeface="仿宋" panose="02010609060101010101" pitchFamily="49" charset="-122"/>
              </a:rPr>
              <a:t>d</a:t>
            </a:r>
            <a:r>
              <a:rPr lang="en-US" altLang="zh-CN" b="1" i="1" dirty="0" err="1">
                <a:solidFill>
                  <a:srgbClr val="000000"/>
                </a:solidFill>
                <a:latin typeface="仿宋" panose="02010609060101010101" pitchFamily="49" charset="-122"/>
                <a:ea typeface="仿宋" panose="02010609060101010101" pitchFamily="49" charset="-122"/>
              </a:rPr>
              <a:t>S</a:t>
            </a:r>
            <a:r>
              <a:rPr lang="zh-CN" altLang="en-US" b="1" dirty="0">
                <a:solidFill>
                  <a:srgbClr val="000000"/>
                </a:solidFill>
                <a:latin typeface="仿宋" panose="02010609060101010101" pitchFamily="49" charset="-122"/>
                <a:ea typeface="仿宋" panose="02010609060101010101" pitchFamily="49" charset="-122"/>
              </a:rPr>
              <a:t>的电场线的根数</a:t>
            </a:r>
          </a:p>
        </p:txBody>
      </p:sp>
      <p:sp>
        <p:nvSpPr>
          <p:cNvPr id="3" name="矩形 2"/>
          <p:cNvSpPr/>
          <p:nvPr/>
        </p:nvSpPr>
        <p:spPr>
          <a:xfrm>
            <a:off x="556501" y="870499"/>
            <a:ext cx="4365918" cy="1413849"/>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如果电力线画的不疏不密，正好使</a:t>
            </a:r>
            <a:r>
              <a:rPr lang="en-US" altLang="zh-CN" b="1" dirty="0">
                <a:latin typeface="仿宋" panose="02010609060101010101" pitchFamily="49" charset="-122"/>
                <a:ea typeface="仿宋" panose="02010609060101010101" pitchFamily="49" charset="-122"/>
              </a:rPr>
              <a:t>E </a:t>
            </a:r>
            <a:r>
              <a:rPr lang="zh-CN"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N /</a:t>
            </a:r>
            <a:r>
              <a:rPr lang="zh-CN"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S</a:t>
            </a:r>
            <a:r>
              <a:rPr lang="zh-CN" altLang="zh-CN" b="1" dirty="0">
                <a:latin typeface="仿宋" panose="02010609060101010101" pitchFamily="49" charset="-122"/>
                <a:ea typeface="仿宋" panose="02010609060101010101" pitchFamily="49" charset="-122"/>
              </a:rPr>
              <a:t>，这时的△</a:t>
            </a:r>
            <a:r>
              <a:rPr lang="en-US" altLang="zh-CN" b="1" dirty="0">
                <a:latin typeface="仿宋" panose="02010609060101010101" pitchFamily="49" charset="-122"/>
                <a:ea typeface="仿宋" panose="02010609060101010101" pitchFamily="49" charset="-122"/>
              </a:rPr>
              <a:t>N</a:t>
            </a:r>
            <a:r>
              <a:rPr lang="zh-CN" altLang="zh-CN" b="1" dirty="0">
                <a:latin typeface="仿宋" panose="02010609060101010101" pitchFamily="49" charset="-122"/>
                <a:ea typeface="仿宋" panose="02010609060101010101" pitchFamily="49" charset="-122"/>
              </a:rPr>
              <a:t>称为电通量，用△Ф</a:t>
            </a:r>
            <a:r>
              <a:rPr lang="en-US" altLang="zh-CN" b="1" dirty="0">
                <a:latin typeface="仿宋" panose="02010609060101010101" pitchFamily="49" charset="-122"/>
                <a:ea typeface="仿宋" panose="02010609060101010101" pitchFamily="49" charset="-122"/>
              </a:rPr>
              <a:t>E</a:t>
            </a:r>
            <a:r>
              <a:rPr lang="zh-CN" altLang="zh-CN" b="1" dirty="0">
                <a:latin typeface="仿宋" panose="02010609060101010101" pitchFamily="49" charset="-122"/>
                <a:ea typeface="仿宋" panose="02010609060101010101" pitchFamily="49" charset="-122"/>
              </a:rPr>
              <a:t>表示。</a:t>
            </a:r>
            <a:endParaRPr lang="zh-CN" altLang="en-US" b="1" dirty="0">
              <a:latin typeface="仿宋" panose="02010609060101010101" pitchFamily="49" charset="-122"/>
              <a:ea typeface="仿宋" panose="02010609060101010101" pitchFamily="49" charset="-122"/>
            </a:endParaRPr>
          </a:p>
        </p:txBody>
      </p:sp>
      <p:sp>
        <p:nvSpPr>
          <p:cNvPr id="6" name="矩形 5"/>
          <p:cNvSpPr/>
          <p:nvPr/>
        </p:nvSpPr>
        <p:spPr>
          <a:xfrm>
            <a:off x="556501" y="2338677"/>
            <a:ext cx="4572000" cy="968663"/>
          </a:xfrm>
          <a:prstGeom prst="rect">
            <a:avLst/>
          </a:prstGeom>
        </p:spPr>
        <p:txBody>
          <a:bodyPr>
            <a:spAutoFit/>
          </a:bodyPr>
          <a:lstStyle/>
          <a:p>
            <a:pPr algn="l">
              <a:lnSpc>
                <a:spcPct val="125000"/>
              </a:lnSpc>
            </a:pPr>
            <a:r>
              <a:rPr lang="zh-CN" altLang="zh-CN" dirty="0">
                <a:latin typeface="仿宋" panose="02010609060101010101" pitchFamily="49" charset="-122"/>
                <a:ea typeface="仿宋" panose="02010609060101010101" pitchFamily="49" charset="-122"/>
              </a:rPr>
              <a:t>对分布不均的情况，可用</a:t>
            </a:r>
            <a:r>
              <a:rPr lang="en-US" altLang="zh-CN" dirty="0" err="1">
                <a:latin typeface="仿宋" panose="02010609060101010101" pitchFamily="49" charset="-122"/>
                <a:ea typeface="仿宋" panose="02010609060101010101" pitchFamily="49" charset="-122"/>
              </a:rPr>
              <a:t>dS</a:t>
            </a:r>
            <a:r>
              <a:rPr lang="zh-CN" altLang="zh-CN" dirty="0">
                <a:latin typeface="仿宋" panose="02010609060101010101" pitchFamily="49" charset="-122"/>
                <a:ea typeface="仿宋" panose="02010609060101010101" pitchFamily="49" charset="-122"/>
              </a:rPr>
              <a:t>代替△</a:t>
            </a:r>
            <a:r>
              <a:rPr lang="en-US" altLang="zh-CN" dirty="0">
                <a:latin typeface="仿宋" panose="02010609060101010101" pitchFamily="49" charset="-122"/>
                <a:ea typeface="仿宋" panose="02010609060101010101" pitchFamily="49" charset="-122"/>
              </a:rPr>
              <a:t>S</a:t>
            </a:r>
            <a:r>
              <a:rPr lang="zh-CN" altLang="zh-CN" dirty="0">
                <a:latin typeface="仿宋" panose="02010609060101010101" pitchFamily="49" charset="-122"/>
                <a:ea typeface="仿宋" panose="02010609060101010101" pitchFamily="49" charset="-122"/>
              </a:rPr>
              <a:t>得到该点的电通量。</a:t>
            </a:r>
            <a:endParaRPr lang="zh-CN" altLang="en-US" dirty="0">
              <a:latin typeface="仿宋" panose="02010609060101010101" pitchFamily="49" charset="-122"/>
              <a:ea typeface="仿宋" panose="02010609060101010101" pitchFamily="49" charset="-122"/>
            </a:endParaRPr>
          </a:p>
        </p:txBody>
      </p:sp>
      <p:graphicFrame>
        <p:nvGraphicFramePr>
          <p:cNvPr id="15" name="对象 14"/>
          <p:cNvGraphicFramePr>
            <a:graphicFrameLocks noChangeAspect="1"/>
          </p:cNvGraphicFramePr>
          <p:nvPr/>
        </p:nvGraphicFramePr>
        <p:xfrm>
          <a:off x="1936694" y="3304049"/>
          <a:ext cx="1605527" cy="481658"/>
        </p:xfrm>
        <a:graphic>
          <a:graphicData uri="http://schemas.openxmlformats.org/presentationml/2006/ole">
            <mc:AlternateContent xmlns:mc="http://schemas.openxmlformats.org/markup-compatibility/2006">
              <mc:Choice xmlns:v="urn:schemas-microsoft-com:vml" Requires="v">
                <p:oleObj spid="_x0000_s67057" name="Equation" r:id="rId5" imgW="18288000" imgH="5486400" progId="Equation.DSMT4">
                  <p:embed/>
                </p:oleObj>
              </mc:Choice>
              <mc:Fallback>
                <p:oleObj name="Equation" r:id="rId5" imgW="18288000" imgH="5486400" progId="Equation.DSMT4">
                  <p:embed/>
                  <p:pic>
                    <p:nvPicPr>
                      <p:cNvPr id="0" name="图片 66808"/>
                      <p:cNvPicPr/>
                      <p:nvPr/>
                    </p:nvPicPr>
                    <p:blipFill>
                      <a:blip r:embed="rId6"/>
                      <a:stretch>
                        <a:fillRect/>
                      </a:stretch>
                    </p:blipFill>
                    <p:spPr>
                      <a:xfrm>
                        <a:off x="1936694" y="3304049"/>
                        <a:ext cx="1605527" cy="481658"/>
                      </a:xfrm>
                      <a:prstGeom prst="rect">
                        <a:avLst/>
                      </a:prstGeom>
                    </p:spPr>
                  </p:pic>
                </p:oleObj>
              </mc:Fallback>
            </mc:AlternateContent>
          </a:graphicData>
        </a:graphic>
      </p:graphicFrame>
      <p:sp>
        <p:nvSpPr>
          <p:cNvPr id="16" name="矩形 15"/>
          <p:cNvSpPr/>
          <p:nvPr/>
        </p:nvSpPr>
        <p:spPr>
          <a:xfrm>
            <a:off x="544889" y="3829761"/>
            <a:ext cx="8239173" cy="553998"/>
          </a:xfrm>
          <a:prstGeom prst="rect">
            <a:avLst/>
          </a:prstGeom>
        </p:spPr>
        <p:txBody>
          <a:bodyPr wrap="square">
            <a:spAutoFit/>
          </a:bodyPr>
          <a:lstStyle/>
          <a:p>
            <a:pPr algn="l">
              <a:lnSpc>
                <a:spcPct val="125000"/>
              </a:lnSpc>
            </a:pPr>
            <a:r>
              <a:rPr lang="zh-CN" altLang="zh-CN" dirty="0">
                <a:latin typeface="仿宋" panose="02010609060101010101" pitchFamily="49" charset="-122"/>
                <a:ea typeface="仿宋" panose="02010609060101010101" pitchFamily="49" charset="-122"/>
              </a:rPr>
              <a:t>当面元</a:t>
            </a:r>
            <a:r>
              <a:rPr lang="en-US" altLang="zh-CN" dirty="0" err="1">
                <a:latin typeface="仿宋" panose="02010609060101010101" pitchFamily="49" charset="-122"/>
                <a:ea typeface="仿宋" panose="02010609060101010101" pitchFamily="49" charset="-122"/>
              </a:rPr>
              <a:t>dS</a:t>
            </a:r>
            <a:r>
              <a:rPr lang="zh-CN" altLang="zh-CN" dirty="0">
                <a:latin typeface="仿宋" panose="02010609060101010101" pitchFamily="49" charset="-122"/>
                <a:ea typeface="仿宋" panose="02010609060101010101" pitchFamily="49" charset="-122"/>
              </a:rPr>
              <a:t>与</a:t>
            </a:r>
            <a:r>
              <a:rPr lang="en-US" altLang="zh-CN" dirty="0">
                <a:latin typeface="仿宋" panose="02010609060101010101" pitchFamily="49" charset="-122"/>
                <a:ea typeface="仿宋" panose="02010609060101010101" pitchFamily="49" charset="-122"/>
              </a:rPr>
              <a:t>E</a:t>
            </a:r>
            <a:r>
              <a:rPr lang="zh-CN" altLang="zh-CN" dirty="0">
                <a:latin typeface="仿宋" panose="02010609060101010101" pitchFamily="49" charset="-122"/>
                <a:ea typeface="仿宋" panose="02010609060101010101" pitchFamily="49" charset="-122"/>
              </a:rPr>
              <a:t>不垂直时，用</a:t>
            </a:r>
            <a:r>
              <a:rPr lang="zh-CN" altLang="zh-CN" dirty="0" smtClean="0">
                <a:latin typeface="仿宋" panose="02010609060101010101" pitchFamily="49" charset="-122"/>
                <a:ea typeface="仿宋" panose="02010609060101010101" pitchFamily="49" charset="-122"/>
              </a:rPr>
              <a:t>面元的</a:t>
            </a:r>
            <a:r>
              <a:rPr lang="zh-CN" altLang="zh-CN" dirty="0">
                <a:latin typeface="仿宋" panose="02010609060101010101" pitchFamily="49" charset="-122"/>
                <a:ea typeface="仿宋" panose="02010609060101010101" pitchFamily="49" charset="-122"/>
              </a:rPr>
              <a:t>法线方向</a:t>
            </a:r>
            <a:r>
              <a:rPr lang="en-US" altLang="zh-CN" dirty="0">
                <a:latin typeface="仿宋" panose="02010609060101010101" pitchFamily="49" charset="-122"/>
                <a:ea typeface="仿宋" panose="02010609060101010101" pitchFamily="49" charset="-122"/>
              </a:rPr>
              <a:t>n</a:t>
            </a:r>
            <a:r>
              <a:rPr lang="zh-CN" altLang="zh-CN" dirty="0">
                <a:latin typeface="仿宋" panose="02010609060101010101" pitchFamily="49" charset="-122"/>
                <a:ea typeface="仿宋" panose="02010609060101010101" pitchFamily="49" charset="-122"/>
              </a:rPr>
              <a:t>表示面元的</a:t>
            </a:r>
            <a:r>
              <a:rPr lang="zh-CN" altLang="zh-CN" dirty="0" smtClean="0">
                <a:latin typeface="仿宋" panose="02010609060101010101" pitchFamily="49" charset="-122"/>
                <a:ea typeface="仿宋" panose="02010609060101010101" pitchFamily="49" charset="-122"/>
              </a:rPr>
              <a:t>方向</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7" name="对象 16"/>
          <p:cNvGraphicFramePr>
            <a:graphicFrameLocks noChangeAspect="1"/>
          </p:cNvGraphicFramePr>
          <p:nvPr/>
        </p:nvGraphicFramePr>
        <p:xfrm>
          <a:off x="2065072" y="4438087"/>
          <a:ext cx="1348773" cy="449591"/>
        </p:xfrm>
        <a:graphic>
          <a:graphicData uri="http://schemas.openxmlformats.org/presentationml/2006/ole">
            <mc:AlternateContent xmlns:mc="http://schemas.openxmlformats.org/markup-compatibility/2006">
              <mc:Choice xmlns:v="urn:schemas-microsoft-com:vml" Requires="v">
                <p:oleObj spid="_x0000_s67058" name="Equation" r:id="rId7" imgW="14630400" imgH="4876800" progId="Equation.DSMT4">
                  <p:embed/>
                </p:oleObj>
              </mc:Choice>
              <mc:Fallback>
                <p:oleObj name="Equation" r:id="rId7" imgW="14630400" imgH="4876800" progId="Equation.DSMT4">
                  <p:embed/>
                  <p:pic>
                    <p:nvPicPr>
                      <p:cNvPr id="0" name="图片 66809"/>
                      <p:cNvPicPr/>
                      <p:nvPr/>
                    </p:nvPicPr>
                    <p:blipFill>
                      <a:blip r:embed="rId8"/>
                      <a:stretch>
                        <a:fillRect/>
                      </a:stretch>
                    </p:blipFill>
                    <p:spPr>
                      <a:xfrm>
                        <a:off x="2065072" y="4438087"/>
                        <a:ext cx="1348773" cy="449591"/>
                      </a:xfrm>
                      <a:prstGeom prst="rect">
                        <a:avLst/>
                      </a:prstGeom>
                    </p:spPr>
                  </p:pic>
                </p:oleObj>
              </mc:Fallback>
            </mc:AlternateContent>
          </a:graphicData>
        </a:graphic>
      </p:graphicFrame>
      <p:pic>
        <p:nvPicPr>
          <p:cNvPr id="12" name="图片 11"/>
          <p:cNvPicPr>
            <a:picLocks noChangeAspect="1"/>
          </p:cNvPicPr>
          <p:nvPr/>
        </p:nvPicPr>
        <p:blipFill>
          <a:blip r:embed="rId9" cstate="print"/>
          <a:stretch>
            <a:fillRect/>
          </a:stretch>
        </p:blipFill>
        <p:spPr>
          <a:xfrm>
            <a:off x="5238750" y="466618"/>
            <a:ext cx="2858731" cy="1526601"/>
          </a:xfrm>
          <a:prstGeom prst="rect">
            <a:avLst/>
          </a:prstGeom>
        </p:spPr>
      </p:pic>
      <p:pic>
        <p:nvPicPr>
          <p:cNvPr id="4" name="图片 3"/>
          <p:cNvPicPr>
            <a:picLocks noChangeAspect="1"/>
          </p:cNvPicPr>
          <p:nvPr/>
        </p:nvPicPr>
        <p:blipFill>
          <a:blip r:embed="rId10"/>
          <a:stretch>
            <a:fillRect/>
          </a:stretch>
        </p:blipFill>
        <p:spPr>
          <a:xfrm>
            <a:off x="5238749" y="2068503"/>
            <a:ext cx="2845235" cy="15978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81</a:t>
            </a:fld>
            <a:endParaRPr lang="en-US" altLang="zh-CN"/>
          </a:p>
        </p:txBody>
      </p:sp>
      <mc:AlternateContent xmlns:mc="http://schemas.openxmlformats.org/markup-compatibility/2006" xmlns:a14="http://schemas.microsoft.com/office/drawing/2010/main">
        <mc:Choice Requires="a14">
          <p:sp>
            <p:nvSpPr>
              <p:cNvPr id="11" name="矩形 10"/>
              <p:cNvSpPr/>
              <p:nvPr/>
            </p:nvSpPr>
            <p:spPr>
              <a:xfrm>
                <a:off x="485158" y="1158831"/>
                <a:ext cx="5895975" cy="5083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𝛷</m:t>
                          </m:r>
                        </m:e>
                        <m:sub>
                          <m:r>
                            <a:rPr lang="zh-CN" altLang="en-US" i="1">
                              <a:latin typeface="Cambria Math" panose="02040503050406030204" pitchFamily="18" charset="0"/>
                            </a:rPr>
                            <m:t>𝐸</m:t>
                          </m:r>
                        </m:sub>
                      </m:sSub>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𝐸</m:t>
                          </m:r>
                        </m:e>
                      </m:groupChr>
                      <m:r>
                        <a:rPr lang="zh-CN" altLang="en-US" i="0">
                          <a:latin typeface="Cambria Math" panose="02040503050406030204" pitchFamily="18" charset="0"/>
                        </a:rPr>
                        <m:t>·</m:t>
                      </m:r>
                      <m:r>
                        <a:rPr lang="zh-CN" altLang="en-US" i="1">
                          <a:latin typeface="Cambria Math" panose="02040503050406030204" pitchFamily="18" charset="0"/>
                        </a:rPr>
                        <m:t>𝑑</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𝑆</m:t>
                          </m:r>
                        </m:e>
                      </m:groupChr>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𝐸</m:t>
                          </m:r>
                        </m:e>
                      </m:groupChr>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𝑛</m:t>
                          </m:r>
                        </m:e>
                      </m:groupChr>
                      <m:r>
                        <a:rPr lang="zh-CN" altLang="en-US" i="1">
                          <a:latin typeface="Cambria Math" panose="02040503050406030204" pitchFamily="18" charset="0"/>
                        </a:rPr>
                        <m:t>𝑑𝑆</m:t>
                      </m:r>
                      <m:r>
                        <a:rPr lang="zh-CN" altLang="en-US" i="0">
                          <a:latin typeface="Cambria Math" panose="02040503050406030204" pitchFamily="18" charset="0"/>
                        </a:rPr>
                        <m:t>=</m:t>
                      </m:r>
                      <m:r>
                        <a:rPr lang="zh-CN" altLang="en-US" i="1">
                          <a:latin typeface="Cambria Math" panose="02040503050406030204" pitchFamily="18" charset="0"/>
                        </a:rPr>
                        <m:t>𝐸𝑑𝑆</m:t>
                      </m:r>
                      <m:r>
                        <m:rPr>
                          <m:sty m:val="p"/>
                        </m:rPr>
                        <a:rPr lang="zh-CN" altLang="en-US" i="0">
                          <a:latin typeface="Cambria Math" panose="02040503050406030204" pitchFamily="18" charset="0"/>
                        </a:rPr>
                        <m:t>cos</m:t>
                      </m:r>
                      <m:r>
                        <a:rPr lang="zh-CN" altLang="en-US" i="1">
                          <a:latin typeface="Cambria Math" panose="02040503050406030204" pitchFamily="18" charset="0"/>
                        </a:rPr>
                        <m:t>𝜃</m:t>
                      </m:r>
                    </m:oMath>
                  </m:oMathPara>
                </a14:m>
                <a:endParaRPr lang="zh-CN" altLang="en-US" dirty="0">
                  <a:latin typeface="+mj-lt"/>
                </a:endParaRPr>
              </a:p>
            </p:txBody>
          </p:sp>
        </mc:Choice>
        <mc:Fallback xmlns="">
          <p:sp>
            <p:nvSpPr>
              <p:cNvPr id="11" name="矩形 10"/>
              <p:cNvSpPr>
                <a:spLocks noRot="1" noChangeAspect="1" noMove="1" noResize="1" noEditPoints="1" noAdjustHandles="1" noChangeArrowheads="1" noChangeShapeType="1" noTextEdit="1"/>
              </p:cNvSpPr>
              <p:nvPr/>
            </p:nvSpPr>
            <p:spPr>
              <a:xfrm>
                <a:off x="485158" y="1158831"/>
                <a:ext cx="5895975" cy="50834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12" name="矩形 11"/>
          <p:cNvSpPr/>
          <p:nvPr/>
        </p:nvSpPr>
        <p:spPr>
          <a:xfrm>
            <a:off x="852802" y="1957321"/>
            <a:ext cx="4572000" cy="968663"/>
          </a:xfrm>
          <a:prstGeom prst="rect">
            <a:avLst/>
          </a:prstGeom>
        </p:spPr>
        <p:txBody>
          <a:bodyPr>
            <a:spAutoFit/>
          </a:bodyPr>
          <a:lstStyle/>
          <a:p>
            <a:pPr algn="just">
              <a:lnSpc>
                <a:spcPct val="125000"/>
              </a:lnSpc>
              <a:spcAft>
                <a:spcPts val="0"/>
              </a:spcAft>
            </a:pPr>
            <a:r>
              <a:rPr lang="zh-CN" altLang="zh-CN" sz="2000" kern="100" dirty="0"/>
              <a:t>当</a:t>
            </a:r>
            <a:r>
              <a:rPr lang="en-US" altLang="zh-CN" sz="2000" kern="100" dirty="0"/>
              <a:t>0&lt;</a:t>
            </a:r>
            <a:r>
              <a:rPr lang="en-US" altLang="zh-CN" kern="100" dirty="0"/>
              <a:t>θ&lt;π</a:t>
            </a:r>
            <a:r>
              <a:rPr lang="en-US" altLang="zh-CN" kern="100" dirty="0">
                <a:latin typeface="宋体" panose="02010600030101010101" pitchFamily="2" charset="-122"/>
              </a:rPr>
              <a:t>/</a:t>
            </a:r>
            <a:r>
              <a:rPr lang="en-US" altLang="zh-CN" kern="100" dirty="0"/>
              <a:t>2</a:t>
            </a:r>
            <a:r>
              <a:rPr lang="zh-CN" altLang="zh-CN" kern="100" dirty="0"/>
              <a:t>时，</a:t>
            </a:r>
            <a:r>
              <a:rPr lang="en-US" altLang="zh-CN" sz="2000" kern="100" dirty="0"/>
              <a:t>d</a:t>
            </a:r>
            <a:r>
              <a:rPr lang="zh-CN" altLang="zh-CN" kern="100" dirty="0"/>
              <a:t>Ф</a:t>
            </a:r>
            <a:r>
              <a:rPr lang="en-US" altLang="zh-CN" kern="100" baseline="-25000" dirty="0"/>
              <a:t>E</a:t>
            </a:r>
            <a:r>
              <a:rPr lang="en-US" altLang="zh-CN" kern="100" dirty="0"/>
              <a:t>&gt;0 ;</a:t>
            </a:r>
            <a:endParaRPr lang="zh-CN" altLang="zh-CN" sz="2000" kern="100" dirty="0"/>
          </a:p>
          <a:p>
            <a:pPr algn="just">
              <a:lnSpc>
                <a:spcPct val="125000"/>
              </a:lnSpc>
              <a:spcAft>
                <a:spcPts val="0"/>
              </a:spcAft>
            </a:pPr>
            <a:r>
              <a:rPr lang="zh-CN" altLang="zh-CN" sz="2000" kern="100" dirty="0"/>
              <a:t>当</a:t>
            </a:r>
            <a:r>
              <a:rPr lang="en-US" altLang="zh-CN" kern="100" dirty="0"/>
              <a:t>π</a:t>
            </a:r>
            <a:r>
              <a:rPr lang="en-US" altLang="zh-CN" kern="100" dirty="0">
                <a:latin typeface="宋体" panose="02010600030101010101" pitchFamily="2" charset="-122"/>
              </a:rPr>
              <a:t>/</a:t>
            </a:r>
            <a:r>
              <a:rPr lang="en-US" altLang="zh-CN" kern="100" dirty="0"/>
              <a:t>2</a:t>
            </a:r>
            <a:r>
              <a:rPr lang="en-US" altLang="zh-CN" sz="2000" kern="100" dirty="0"/>
              <a:t>&lt;</a:t>
            </a:r>
            <a:r>
              <a:rPr lang="en-US" altLang="zh-CN" kern="100" dirty="0"/>
              <a:t>θ&lt;π</a:t>
            </a:r>
            <a:r>
              <a:rPr lang="zh-CN" altLang="zh-CN" kern="100" dirty="0"/>
              <a:t>时，</a:t>
            </a:r>
            <a:r>
              <a:rPr lang="en-US" altLang="zh-CN" sz="2000" kern="100" dirty="0"/>
              <a:t>d</a:t>
            </a:r>
            <a:r>
              <a:rPr lang="zh-CN" altLang="zh-CN" kern="100" dirty="0"/>
              <a:t>Ф</a:t>
            </a:r>
            <a:r>
              <a:rPr lang="en-US" altLang="zh-CN" kern="100" baseline="-25000" dirty="0"/>
              <a:t>E</a:t>
            </a:r>
            <a:r>
              <a:rPr lang="en-US" altLang="zh-CN" kern="100" dirty="0"/>
              <a:t>&lt;0 ;</a:t>
            </a:r>
            <a:endParaRPr lang="zh-CN" altLang="zh-CN" sz="2000" kern="100" dirty="0"/>
          </a:p>
        </p:txBody>
      </p:sp>
      <p:sp>
        <p:nvSpPr>
          <p:cNvPr id="13" name="矩形 12"/>
          <p:cNvSpPr/>
          <p:nvPr/>
        </p:nvSpPr>
        <p:spPr>
          <a:xfrm>
            <a:off x="845128" y="3463864"/>
            <a:ext cx="4357283" cy="461665"/>
          </a:xfrm>
          <a:prstGeom prst="rect">
            <a:avLst/>
          </a:prstGeom>
        </p:spPr>
        <p:txBody>
          <a:bodyPr wrap="none">
            <a:spAutoFit/>
          </a:bodyPr>
          <a:lstStyle/>
          <a:p>
            <a:pPr algn="just">
              <a:spcAft>
                <a:spcPts val="0"/>
              </a:spcAft>
            </a:pPr>
            <a:r>
              <a:rPr lang="zh-CN" altLang="zh-CN" dirty="0">
                <a:latin typeface="仿宋" panose="02010609060101010101" pitchFamily="49" charset="-122"/>
                <a:ea typeface="仿宋" panose="02010609060101010101" pitchFamily="49" charset="-122"/>
              </a:rPr>
              <a:t>穿过整个曲面</a:t>
            </a:r>
            <a:r>
              <a:rPr lang="en-US" altLang="zh-CN" dirty="0">
                <a:latin typeface="仿宋" panose="02010609060101010101" pitchFamily="49" charset="-122"/>
                <a:ea typeface="仿宋" panose="02010609060101010101" pitchFamily="49" charset="-122"/>
              </a:rPr>
              <a:t>S</a:t>
            </a:r>
            <a:r>
              <a:rPr lang="zh-CN" altLang="zh-CN" dirty="0">
                <a:latin typeface="仿宋" panose="02010609060101010101" pitchFamily="49" charset="-122"/>
                <a:ea typeface="仿宋" panose="02010609060101010101" pitchFamily="49" charset="-122"/>
              </a:rPr>
              <a:t>上的电通量为：</a:t>
            </a:r>
          </a:p>
        </p:txBody>
      </p:sp>
      <p:graphicFrame>
        <p:nvGraphicFramePr>
          <p:cNvPr id="16" name="对象 15"/>
          <p:cNvGraphicFramePr>
            <a:graphicFrameLocks noChangeAspect="1"/>
          </p:cNvGraphicFramePr>
          <p:nvPr/>
        </p:nvGraphicFramePr>
        <p:xfrm>
          <a:off x="1015017" y="4162067"/>
          <a:ext cx="4836258" cy="576064"/>
        </p:xfrm>
        <a:graphic>
          <a:graphicData uri="http://schemas.openxmlformats.org/presentationml/2006/ole">
            <mc:AlternateContent xmlns:mc="http://schemas.openxmlformats.org/markup-compatibility/2006">
              <mc:Choice xmlns:v="urn:schemas-microsoft-com:vml" Requires="v">
                <p:oleObj spid="_x0000_s67762" name="Equation" r:id="rId4" imgW="2476500" imgH="292100" progId="Equation.DSMT4">
                  <p:embed/>
                </p:oleObj>
              </mc:Choice>
              <mc:Fallback>
                <p:oleObj name="Equation" r:id="rId4" imgW="2476500" imgH="2921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017" y="4162067"/>
                        <a:ext cx="4836258" cy="576064"/>
                      </a:xfrm>
                      <a:prstGeom prst="rect">
                        <a:avLst/>
                      </a:prstGeom>
                      <a:noFill/>
                    </p:spPr>
                  </p:pic>
                </p:oleObj>
              </mc:Fallback>
            </mc:AlternateContent>
          </a:graphicData>
        </a:graphic>
      </p:graphicFrame>
      <p:sp>
        <p:nvSpPr>
          <p:cNvPr id="17" name="矩形 16"/>
          <p:cNvSpPr/>
          <p:nvPr/>
        </p:nvSpPr>
        <p:spPr>
          <a:xfrm>
            <a:off x="845128" y="5117499"/>
            <a:ext cx="7706264" cy="952184"/>
          </a:xfrm>
          <a:prstGeom prst="rect">
            <a:avLst/>
          </a:prstGeom>
        </p:spPr>
        <p:txBody>
          <a:bodyPr wrap="square">
            <a:spAutoFit/>
          </a:bodyPr>
          <a:lstStyle/>
          <a:p>
            <a:pPr algn="just">
              <a:lnSpc>
                <a:spcPct val="125000"/>
              </a:lnSpc>
              <a:spcAft>
                <a:spcPts val="0"/>
              </a:spcAft>
            </a:pPr>
            <a:r>
              <a:rPr lang="zh-CN" altLang="zh-CN" dirty="0">
                <a:latin typeface="仿宋" panose="02010609060101010101" pitchFamily="49" charset="-122"/>
                <a:ea typeface="仿宋" panose="02010609060101010101" pitchFamily="49" charset="-122"/>
              </a:rPr>
              <a:t>对于不闭合曲面，法线方向可以任意取，</a:t>
            </a:r>
          </a:p>
          <a:p>
            <a:pPr algn="just">
              <a:lnSpc>
                <a:spcPct val="125000"/>
              </a:lnSpc>
              <a:spcAft>
                <a:spcPts val="0"/>
              </a:spcAft>
            </a:pPr>
            <a:r>
              <a:rPr lang="zh-CN" altLang="zh-CN" dirty="0">
                <a:latin typeface="仿宋" panose="02010609060101010101" pitchFamily="49" charset="-122"/>
                <a:ea typeface="仿宋" panose="02010609060101010101" pitchFamily="49" charset="-122"/>
              </a:rPr>
              <a:t>对于闭合曲面，法线方向由内指向外为正，反之为负。</a:t>
            </a:r>
          </a:p>
        </p:txBody>
      </p:sp>
      <p:sp>
        <p:nvSpPr>
          <p:cNvPr id="19" name="Rectangle 14"/>
          <p:cNvSpPr>
            <a:spLocks noChangeArrowheads="1"/>
          </p:cNvSpPr>
          <p:nvPr/>
        </p:nvSpPr>
        <p:spPr bwMode="auto">
          <a:xfrm>
            <a:off x="1365428" y="54124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1" name="Picture 9" descr="ne1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8760" y="3660940"/>
            <a:ext cx="2286000" cy="1662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ne1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8260" y="1530056"/>
            <a:ext cx="2667000" cy="146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82</a:t>
            </a:fld>
            <a:endParaRPr lang="en-US" altLang="zh-CN"/>
          </a:p>
        </p:txBody>
      </p:sp>
      <p:sp>
        <p:nvSpPr>
          <p:cNvPr id="4" name="文本框 3"/>
          <p:cNvSpPr txBox="1"/>
          <p:nvPr>
            <p:custDataLst>
              <p:tags r:id="rId3"/>
            </p:custDataLst>
          </p:nvPr>
        </p:nvSpPr>
        <p:spPr>
          <a:xfrm>
            <a:off x="683568" y="1403328"/>
            <a:ext cx="7992888" cy="2143125"/>
          </a:xfrm>
          <a:prstGeom prst="rect">
            <a:avLst/>
          </a:prstGeom>
          <a:noFill/>
        </p:spPr>
        <p:txBody>
          <a:bodyPr vert="horz" wrap="square" rtlCol="0" anchor="ctr" anchorCtr="0">
            <a:noAutofit/>
          </a:bodyPr>
          <a:lstStyle/>
          <a:p>
            <a:pPr algn="l">
              <a:lnSpc>
                <a:spcPct val="150000"/>
              </a:lnSpc>
            </a:pP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0" lang="zh-CN" altLang="en-US" sz="2800" b="1" dirty="0" smtClean="0">
                <a:latin typeface="宋体" panose="02010600030101010101" pitchFamily="2" charset="-122"/>
                <a:cs typeface="Times New Roman" panose="02020603050405020304" pitchFamily="18" charset="0"/>
              </a:rPr>
              <a:t>在电场强度</a:t>
            </a:r>
            <a:r>
              <a:rPr kumimoji="0" lang="zh-CN" altLang="en-US" sz="2800" b="1" dirty="0">
                <a:latin typeface="宋体" panose="02010600030101010101" pitchFamily="2" charset="-122"/>
                <a:cs typeface="Times New Roman" panose="02020603050405020304" pitchFamily="18" charset="0"/>
              </a:rPr>
              <a:t>为  </a:t>
            </a:r>
            <a:r>
              <a:rPr kumimoji="0" lang="zh-CN" altLang="en-US" sz="2800" b="1" dirty="0" smtClean="0">
                <a:latin typeface="宋体" panose="02010600030101010101" pitchFamily="2" charset="-122"/>
                <a:cs typeface="Times New Roman" panose="02020603050405020304" pitchFamily="18" charset="0"/>
              </a:rPr>
              <a:t>的均匀电场</a:t>
            </a:r>
            <a:r>
              <a:rPr kumimoji="0" lang="zh-CN" altLang="en-US" sz="2800" b="1" dirty="0">
                <a:latin typeface="宋体" panose="02010600030101010101" pitchFamily="2" charset="-122"/>
                <a:cs typeface="Times New Roman" panose="02020603050405020304" pitchFamily="18" charset="0"/>
              </a:rPr>
              <a:t>中作一半径为</a:t>
            </a:r>
            <a:r>
              <a:rPr kumimoji="0" lang="en-US" altLang="zh-CN" sz="2800" b="1" dirty="0">
                <a:latin typeface="宋体" panose="02010600030101010101" pitchFamily="2" charset="-122"/>
                <a:cs typeface="Times New Roman" panose="02020603050405020304" pitchFamily="18" charset="0"/>
              </a:rPr>
              <a:t>r</a:t>
            </a:r>
            <a:r>
              <a:rPr kumimoji="0" lang="zh-CN" altLang="en-US" sz="2800" b="1" dirty="0">
                <a:latin typeface="宋体" panose="02010600030101010101" pitchFamily="2" charset="-122"/>
                <a:cs typeface="Times New Roman" panose="02020603050405020304" pitchFamily="18" charset="0"/>
              </a:rPr>
              <a:t>的半球面</a:t>
            </a:r>
            <a:r>
              <a:rPr kumimoji="0" lang="en-US" altLang="zh-CN" sz="2800" b="1" dirty="0">
                <a:latin typeface="宋体" panose="02010600030101010101" pitchFamily="2" charset="-122"/>
                <a:cs typeface="Times New Roman" panose="02020603050405020304" pitchFamily="18" charset="0"/>
              </a:rPr>
              <a:t>S</a:t>
            </a:r>
            <a:r>
              <a:rPr kumimoji="0" lang="zh-CN" altLang="en-US" sz="2800" b="1" dirty="0" smtClean="0">
                <a:latin typeface="宋体" panose="02010600030101010101" pitchFamily="2" charset="-122"/>
                <a:cs typeface="Times New Roman" panose="02020603050405020304" pitchFamily="18" charset="0"/>
              </a:rPr>
              <a:t>，</a:t>
            </a:r>
            <a:r>
              <a:rPr kumimoji="0" lang="en-US" altLang="zh-CN" sz="2800" b="1" dirty="0">
                <a:latin typeface="宋体" panose="02010600030101010101" pitchFamily="2" charset="-122"/>
                <a:cs typeface="Times New Roman" panose="02020603050405020304" pitchFamily="18" charset="0"/>
              </a:rPr>
              <a:t>S</a:t>
            </a:r>
            <a:r>
              <a:rPr kumimoji="0" lang="zh-CN" altLang="en-US" sz="2800" b="1" dirty="0">
                <a:latin typeface="宋体" panose="02010600030101010101" pitchFamily="2" charset="-122"/>
                <a:cs typeface="Times New Roman" panose="02020603050405020304" pitchFamily="18" charset="0"/>
              </a:rPr>
              <a:t>边线所在平面的法线方向单位</a:t>
            </a:r>
            <a:r>
              <a:rPr kumimoji="0" lang="zh-CN" altLang="en-US" sz="2800" b="1" dirty="0" smtClean="0">
                <a:latin typeface="宋体" panose="02010600030101010101" pitchFamily="2" charset="-122"/>
                <a:cs typeface="Times New Roman" panose="02020603050405020304" pitchFamily="18" charset="0"/>
              </a:rPr>
              <a:t>矢量  </a:t>
            </a:r>
            <a:r>
              <a:rPr lang="zh-CN" altLang="zh-CN" sz="2800" b="1" dirty="0" smtClean="0"/>
              <a:t>与</a:t>
            </a:r>
            <a:r>
              <a:rPr lang="en-US" altLang="zh-CN" sz="2800" b="1" dirty="0" smtClean="0"/>
              <a:t>     </a:t>
            </a:r>
            <a:r>
              <a:rPr lang="zh-CN" altLang="zh-CN" sz="2800" b="1" dirty="0" smtClean="0"/>
              <a:t>的夹角</a:t>
            </a:r>
            <a:r>
              <a:rPr lang="zh-CN" altLang="en-US" sz="2800" b="1" dirty="0"/>
              <a:t>为        ，则通过半球面</a:t>
            </a:r>
            <a:r>
              <a:rPr lang="en-US" altLang="zh-CN" sz="2800" b="1" dirty="0"/>
              <a:t>S</a:t>
            </a:r>
            <a:r>
              <a:rPr lang="zh-CN" altLang="en-US" sz="2800" b="1" dirty="0" smtClean="0"/>
              <a:t>的电通量</a:t>
            </a:r>
            <a:r>
              <a:rPr lang="zh-CN" altLang="en-US" sz="2800" b="1" dirty="0"/>
              <a:t>（取曲面向外为正）</a:t>
            </a:r>
            <a:r>
              <a:rPr lang="zh-CN" altLang="en-US" sz="2800" b="1" dirty="0" smtClean="0"/>
              <a:t>为</a:t>
            </a:r>
            <a:r>
              <a:rPr lang="zh-CN" altLang="en-US" sz="2800" b="1" dirty="0" smtClean="0">
                <a:solidFill>
                  <a:srgbClr val="639EF4"/>
                </a:solidFill>
              </a:rPr>
              <a:t> </a:t>
            </a:r>
            <a:r>
              <a:rPr lang="en-US" altLang="zh-CN" sz="2800" b="1" dirty="0" smtClean="0">
                <a:solidFill>
                  <a:srgbClr val="639EF4"/>
                </a:solidFill>
              </a:rPr>
              <a:t>[</a:t>
            </a:r>
            <a:r>
              <a:rPr lang="zh-CN" altLang="en-US" sz="2800" b="1" dirty="0" smtClean="0">
                <a:solidFill>
                  <a:srgbClr val="639EF4"/>
                </a:solidFill>
              </a:rPr>
              <a:t>填空</a:t>
            </a:r>
            <a:r>
              <a:rPr lang="en-US" altLang="zh-CN" sz="2800" b="1" dirty="0" smtClean="0">
                <a:solidFill>
                  <a:srgbClr val="639EF4"/>
                </a:solidFill>
              </a:rPr>
              <a:t>1]</a:t>
            </a:r>
            <a:r>
              <a:rPr lang="zh-CN" altLang="en-US" sz="2800" b="1" dirty="0" smtClean="0">
                <a:solidFill>
                  <a:srgbClr val="639EF4"/>
                </a:solidFill>
              </a:rPr>
              <a:t>。</a:t>
            </a:r>
            <a:r>
              <a:rPr lang="en-US" altLang="zh-CN" sz="2800" b="1" dirty="0" smtClean="0">
                <a:solidFill>
                  <a:srgbClr val="000000"/>
                </a:solidFill>
              </a:rPr>
              <a:t> </a:t>
            </a:r>
            <a:endParaRPr kumimoji="0" lang="zh-CN" altLang="en-US" sz="4000" dirty="0">
              <a:solidFill>
                <a:srgbClr val="000000"/>
              </a:solidFill>
              <a:latin typeface="Arial" panose="020B0604020202020204" pitchFamily="34" charset="0"/>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3.0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2" name="文本框 11"/>
          <p:cNvSpPr txBox="1"/>
          <p:nvPr>
            <p:custDataLst>
              <p:tags r:id="rId6"/>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dirty="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377679560"/>
              </p:ext>
            </p:extLst>
          </p:nvPr>
        </p:nvGraphicFramePr>
        <p:xfrm>
          <a:off x="3211967" y="1112944"/>
          <a:ext cx="324284" cy="405355"/>
        </p:xfrm>
        <a:graphic>
          <a:graphicData uri="http://schemas.openxmlformats.org/presentationml/2006/ole">
            <mc:AlternateContent xmlns:mc="http://schemas.openxmlformats.org/markup-compatibility/2006">
              <mc:Choice xmlns:v="urn:schemas-microsoft-com:vml" Requires="v">
                <p:oleObj spid="_x0000_s91506" name="Equation" r:id="rId14" imgW="152280" imgH="190440" progId="Equation.DSMT4">
                  <p:embed/>
                </p:oleObj>
              </mc:Choice>
              <mc:Fallback>
                <p:oleObj name="Equation" r:id="rId14" imgW="152280" imgH="190440" progId="Equation.DSMT4">
                  <p:embed/>
                  <p:pic>
                    <p:nvPicPr>
                      <p:cNvPr id="0" name=""/>
                      <p:cNvPicPr/>
                      <p:nvPr/>
                    </p:nvPicPr>
                    <p:blipFill>
                      <a:blip r:embed="rId15"/>
                      <a:stretch>
                        <a:fillRect/>
                      </a:stretch>
                    </p:blipFill>
                    <p:spPr>
                      <a:xfrm>
                        <a:off x="3211967" y="1112944"/>
                        <a:ext cx="324284" cy="405355"/>
                      </a:xfrm>
                      <a:prstGeom prst="rect">
                        <a:avLst/>
                      </a:prstGeom>
                    </p:spPr>
                  </p:pic>
                </p:oleObj>
              </mc:Fallback>
            </mc:AlternateContent>
          </a:graphicData>
        </a:graphic>
      </p:graphicFrame>
      <p:pic>
        <p:nvPicPr>
          <p:cNvPr id="91178" name="图片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9736" y="2874350"/>
            <a:ext cx="2287977" cy="28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 name="对象 55"/>
          <p:cNvGraphicFramePr>
            <a:graphicFrameLocks noChangeAspect="1"/>
          </p:cNvGraphicFramePr>
          <p:nvPr>
            <p:extLst>
              <p:ext uri="{D42A27DB-BD31-4B8C-83A1-F6EECF244321}">
                <p14:modId xmlns:p14="http://schemas.microsoft.com/office/powerpoint/2010/main" val="3626356175"/>
              </p:ext>
            </p:extLst>
          </p:nvPr>
        </p:nvGraphicFramePr>
        <p:xfrm>
          <a:off x="7594600" y="1814095"/>
          <a:ext cx="271462" cy="352425"/>
        </p:xfrm>
        <a:graphic>
          <a:graphicData uri="http://schemas.openxmlformats.org/presentationml/2006/ole">
            <mc:AlternateContent xmlns:mc="http://schemas.openxmlformats.org/markup-compatibility/2006">
              <mc:Choice xmlns:v="urn:schemas-microsoft-com:vml" Requires="v">
                <p:oleObj spid="_x0000_s91507" name="Equation" r:id="rId17" imgW="126720" imgH="164880" progId="Equation.DSMT4">
                  <p:embed/>
                </p:oleObj>
              </mc:Choice>
              <mc:Fallback>
                <p:oleObj name="Equation" r:id="rId17" imgW="126720" imgH="164880" progId="Equation.DSMT4">
                  <p:embed/>
                  <p:pic>
                    <p:nvPicPr>
                      <p:cNvPr id="0" name=""/>
                      <p:cNvPicPr/>
                      <p:nvPr/>
                    </p:nvPicPr>
                    <p:blipFill>
                      <a:blip r:embed="rId18"/>
                      <a:stretch>
                        <a:fillRect/>
                      </a:stretch>
                    </p:blipFill>
                    <p:spPr>
                      <a:xfrm>
                        <a:off x="7594600" y="1814095"/>
                        <a:ext cx="271462" cy="352425"/>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687088654"/>
              </p:ext>
            </p:extLst>
          </p:nvPr>
        </p:nvGraphicFramePr>
        <p:xfrm>
          <a:off x="8229600" y="1769088"/>
          <a:ext cx="324284" cy="405355"/>
        </p:xfrm>
        <a:graphic>
          <a:graphicData uri="http://schemas.openxmlformats.org/presentationml/2006/ole">
            <mc:AlternateContent xmlns:mc="http://schemas.openxmlformats.org/markup-compatibility/2006">
              <mc:Choice xmlns:v="urn:schemas-microsoft-com:vml" Requires="v">
                <p:oleObj spid="_x0000_s91508" name="Equation" r:id="rId19" imgW="152280" imgH="190440" progId="Equation.DSMT4">
                  <p:embed/>
                </p:oleObj>
              </mc:Choice>
              <mc:Fallback>
                <p:oleObj name="Equation" r:id="rId19" imgW="152280" imgH="190440" progId="Equation.DSMT4">
                  <p:embed/>
                  <p:pic>
                    <p:nvPicPr>
                      <p:cNvPr id="0" name=""/>
                      <p:cNvPicPr/>
                      <p:nvPr/>
                    </p:nvPicPr>
                    <p:blipFill>
                      <a:blip r:embed="rId20"/>
                      <a:stretch>
                        <a:fillRect/>
                      </a:stretch>
                    </p:blipFill>
                    <p:spPr>
                      <a:xfrm>
                        <a:off x="8229600" y="1769088"/>
                        <a:ext cx="324284" cy="405355"/>
                      </a:xfrm>
                      <a:prstGeom prst="rect">
                        <a:avLst/>
                      </a:prstGeom>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2494824232"/>
              </p:ext>
            </p:extLst>
          </p:nvPr>
        </p:nvGraphicFramePr>
        <p:xfrm>
          <a:off x="2452434" y="2474890"/>
          <a:ext cx="325438" cy="298450"/>
        </p:xfrm>
        <a:graphic>
          <a:graphicData uri="http://schemas.openxmlformats.org/presentationml/2006/ole">
            <mc:AlternateContent xmlns:mc="http://schemas.openxmlformats.org/markup-compatibility/2006">
              <mc:Choice xmlns:v="urn:schemas-microsoft-com:vml" Requires="v">
                <p:oleObj spid="_x0000_s91509" name="Equation" r:id="rId21" imgW="152280" imgH="139680" progId="Equation.DSMT4">
                  <p:embed/>
                </p:oleObj>
              </mc:Choice>
              <mc:Fallback>
                <p:oleObj name="Equation" r:id="rId21" imgW="152280" imgH="139680" progId="Equation.DSMT4">
                  <p:embed/>
                  <p:pic>
                    <p:nvPicPr>
                      <p:cNvPr id="0" name=""/>
                      <p:cNvPicPr/>
                      <p:nvPr/>
                    </p:nvPicPr>
                    <p:blipFill>
                      <a:blip r:embed="rId22"/>
                      <a:stretch>
                        <a:fillRect/>
                      </a:stretch>
                    </p:blipFill>
                    <p:spPr>
                      <a:xfrm>
                        <a:off x="2452434" y="2474890"/>
                        <a:ext cx="325438" cy="298450"/>
                      </a:xfrm>
                      <a:prstGeom prst="rect">
                        <a:avLst/>
                      </a:prstGeom>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3654890931"/>
              </p:ext>
            </p:extLst>
          </p:nvPr>
        </p:nvGraphicFramePr>
        <p:xfrm>
          <a:off x="914400" y="3985706"/>
          <a:ext cx="3006944" cy="712171"/>
        </p:xfrm>
        <a:graphic>
          <a:graphicData uri="http://schemas.openxmlformats.org/presentationml/2006/ole">
            <mc:AlternateContent xmlns:mc="http://schemas.openxmlformats.org/markup-compatibility/2006">
              <mc:Choice xmlns:v="urn:schemas-microsoft-com:vml" Requires="v">
                <p:oleObj spid="_x0000_s91510" name="Equation" r:id="rId23" imgW="965160" imgH="228600" progId="Equation.DSMT4">
                  <p:embed/>
                </p:oleObj>
              </mc:Choice>
              <mc:Fallback>
                <p:oleObj name="Equation" r:id="rId23" imgW="965160" imgH="228600" progId="Equation.DSMT4">
                  <p:embed/>
                  <p:pic>
                    <p:nvPicPr>
                      <p:cNvPr id="0" name=""/>
                      <p:cNvPicPr/>
                      <p:nvPr/>
                    </p:nvPicPr>
                    <p:blipFill>
                      <a:blip r:embed="rId24"/>
                      <a:stretch>
                        <a:fillRect/>
                      </a:stretch>
                    </p:blipFill>
                    <p:spPr>
                      <a:xfrm>
                        <a:off x="914400" y="3985706"/>
                        <a:ext cx="3006944" cy="712171"/>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598187135"/>
              </p:ext>
            </p:extLst>
          </p:nvPr>
        </p:nvGraphicFramePr>
        <p:xfrm>
          <a:off x="7553108" y="4701582"/>
          <a:ext cx="398680" cy="498350"/>
        </p:xfrm>
        <a:graphic>
          <a:graphicData uri="http://schemas.openxmlformats.org/presentationml/2006/ole">
            <mc:AlternateContent xmlns:mc="http://schemas.openxmlformats.org/markup-compatibility/2006">
              <mc:Choice xmlns:v="urn:schemas-microsoft-com:vml" Requires="v">
                <p:oleObj spid="_x0000_s91511" name="Equation" r:id="rId25" imgW="152280" imgH="190440" progId="Equation.DSMT4">
                  <p:embed/>
                </p:oleObj>
              </mc:Choice>
              <mc:Fallback>
                <p:oleObj name="Equation" r:id="rId25" imgW="152280" imgH="190440" progId="Equation.DSMT4">
                  <p:embed/>
                  <p:pic>
                    <p:nvPicPr>
                      <p:cNvPr id="0" name=""/>
                      <p:cNvPicPr/>
                      <p:nvPr/>
                    </p:nvPicPr>
                    <p:blipFill>
                      <a:blip r:embed="rId20"/>
                      <a:stretch>
                        <a:fillRect/>
                      </a:stretch>
                    </p:blipFill>
                    <p:spPr>
                      <a:xfrm>
                        <a:off x="7553108" y="4701582"/>
                        <a:ext cx="398680" cy="498350"/>
                      </a:xfrm>
                      <a:prstGeom prst="rect">
                        <a:avLst/>
                      </a:prstGeom>
                      <a:solidFill>
                        <a:schemeClr val="bg1"/>
                      </a:solidFill>
                    </p:spPr>
                  </p:pic>
                </p:oleObj>
              </mc:Fallback>
            </mc:AlternateContent>
          </a:graphicData>
        </a:graphic>
      </p:graphicFrame>
      <p:grpSp>
        <p:nvGrpSpPr>
          <p:cNvPr id="10" name="组合 9"/>
          <p:cNvGrpSpPr/>
          <p:nvPr>
            <p:custDataLst>
              <p:tags r:id="rId7"/>
            </p:custDataLst>
          </p:nvPr>
        </p:nvGrpSpPr>
        <p:grpSpPr>
          <a:xfrm>
            <a:off x="0" y="0"/>
            <a:ext cx="9144000" cy="635000"/>
            <a:chOff x="0" y="0"/>
            <a:chExt cx="9144000" cy="635000"/>
          </a:xfrm>
        </p:grpSpPr>
        <p:sp>
          <p:nvSpPr>
            <p:cNvPr id="6"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2"/>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14571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83</a:t>
            </a:fld>
            <a:endParaRPr lang="en-US" altLang="zh-CN"/>
          </a:p>
        </p:txBody>
      </p:sp>
      <p:sp>
        <p:nvSpPr>
          <p:cNvPr id="18" name="Rectangle 129"/>
          <p:cNvSpPr>
            <a:spLocks noChangeArrowheads="1"/>
          </p:cNvSpPr>
          <p:nvPr/>
        </p:nvSpPr>
        <p:spPr bwMode="auto">
          <a:xfrm>
            <a:off x="647564" y="10988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9" name="Group 124"/>
          <p:cNvGrpSpPr/>
          <p:nvPr/>
        </p:nvGrpSpPr>
        <p:grpSpPr bwMode="auto">
          <a:xfrm>
            <a:off x="7344308" y="4291271"/>
            <a:ext cx="1303338" cy="1085850"/>
            <a:chOff x="5807" y="9603"/>
            <a:chExt cx="2052" cy="1710"/>
          </a:xfrm>
        </p:grpSpPr>
        <p:sp>
          <p:nvSpPr>
            <p:cNvPr id="20" name="Line 128"/>
            <p:cNvSpPr>
              <a:spLocks noChangeShapeType="1"/>
            </p:cNvSpPr>
            <p:nvPr/>
          </p:nvSpPr>
          <p:spPr bwMode="auto">
            <a:xfrm flipV="1">
              <a:off x="5807" y="9603"/>
              <a:ext cx="1596" cy="108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27"/>
            <p:cNvSpPr>
              <a:spLocks noChangeShapeType="1"/>
            </p:cNvSpPr>
            <p:nvPr/>
          </p:nvSpPr>
          <p:spPr bwMode="auto">
            <a:xfrm flipV="1">
              <a:off x="5921" y="10059"/>
              <a:ext cx="1767" cy="9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26"/>
            <p:cNvSpPr>
              <a:spLocks noChangeShapeType="1"/>
            </p:cNvSpPr>
            <p:nvPr/>
          </p:nvSpPr>
          <p:spPr bwMode="auto">
            <a:xfrm flipV="1">
              <a:off x="6092" y="10572"/>
              <a:ext cx="1767" cy="74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Oval 125"/>
            <p:cNvSpPr>
              <a:spLocks noChangeArrowheads="1"/>
            </p:cNvSpPr>
            <p:nvPr/>
          </p:nvSpPr>
          <p:spPr bwMode="auto">
            <a:xfrm rot="9000000">
              <a:off x="6411" y="9919"/>
              <a:ext cx="798" cy="1311"/>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grpSp>
      <p:sp>
        <p:nvSpPr>
          <p:cNvPr id="24" name="Rectangle 130"/>
          <p:cNvSpPr>
            <a:spLocks noChangeArrowheads="1"/>
          </p:cNvSpPr>
          <p:nvPr/>
        </p:nvSpPr>
        <p:spPr bwMode="auto">
          <a:xfrm>
            <a:off x="765430" y="4260583"/>
            <a:ext cx="6340197" cy="233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eaLnBrk="0" latinLnBrk="0" hangingPunct="0">
              <a:lnSpc>
                <a:spcPct val="125000"/>
              </a:lnSpc>
              <a:buClrTx/>
              <a:buSzTx/>
              <a:buFontTx/>
              <a:buNone/>
            </a:pPr>
            <a:r>
              <a:rPr lang="en-US" altLang="zh-CN" dirty="0" err="1">
                <a:latin typeface="仿宋" panose="02010609060101010101" pitchFamily="49" charset="-122"/>
                <a:ea typeface="仿宋" panose="02010609060101010101" pitchFamily="49" charset="-122"/>
              </a:rPr>
              <a:t>i</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闭合曲面内无电荷时</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穿入曲面的电力线</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数目与穿出曲面的电力线数目相等。</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穿入曲面的电通量为“－”</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穿出曲面的电通量为“＋”，正负各占一半，</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 穿过曲面总的电通量为</a:t>
            </a:r>
            <a:r>
              <a:rPr lang="en-US" altLang="zh-CN" dirty="0">
                <a:latin typeface="仿宋" panose="02010609060101010101" pitchFamily="49" charset="-122"/>
                <a:ea typeface="仿宋" panose="02010609060101010101" pitchFamily="49" charset="-122"/>
              </a:rPr>
              <a:t>0 </a:t>
            </a:r>
          </a:p>
        </p:txBody>
      </p:sp>
      <p:sp>
        <p:nvSpPr>
          <p:cNvPr id="26" name="矩形 25"/>
          <p:cNvSpPr/>
          <p:nvPr/>
        </p:nvSpPr>
        <p:spPr>
          <a:xfrm>
            <a:off x="647564" y="497432"/>
            <a:ext cx="3877985" cy="461665"/>
          </a:xfrm>
          <a:prstGeom prst="rect">
            <a:avLst/>
          </a:prstGeom>
        </p:spPr>
        <p:txBody>
          <a:bodyPr wrap="none">
            <a:spAutoFit/>
          </a:bodyPr>
          <a:lstStyle/>
          <a:p>
            <a:r>
              <a:rPr lang="zh-CN" altLang="zh-CN" b="1" dirty="0">
                <a:latin typeface="仿宋" panose="02010609060101010101" pitchFamily="49" charset="-122"/>
                <a:ea typeface="仿宋" panose="02010609060101010101" pitchFamily="49" charset="-122"/>
              </a:rPr>
              <a:t>穿过闭合曲面的电通量为：</a:t>
            </a:r>
            <a:endParaRPr lang="zh-CN" altLang="en-US" b="1" dirty="0">
              <a:latin typeface="仿宋" panose="02010609060101010101" pitchFamily="49" charset="-122"/>
              <a:ea typeface="仿宋" panose="02010609060101010101" pitchFamily="49" charset="-122"/>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171280171"/>
              </p:ext>
            </p:extLst>
          </p:nvPr>
        </p:nvGraphicFramePr>
        <p:xfrm>
          <a:off x="791580" y="1138060"/>
          <a:ext cx="5191925" cy="835988"/>
        </p:xfrm>
        <a:graphic>
          <a:graphicData uri="http://schemas.openxmlformats.org/presentationml/2006/ole">
            <mc:AlternateContent xmlns:mc="http://schemas.openxmlformats.org/markup-compatibility/2006">
              <mc:Choice xmlns:v="urn:schemas-microsoft-com:vml" Requires="v">
                <p:oleObj spid="_x0000_s56599" name="Equation" r:id="rId3" imgW="2362200" imgH="381000" progId="Equation.DSMT4">
                  <p:embed/>
                </p:oleObj>
              </mc:Choice>
              <mc:Fallback>
                <p:oleObj name="Equation" r:id="rId3" imgW="2362200" imgH="381000" progId="Equation.DSMT4">
                  <p:embed/>
                  <p:pic>
                    <p:nvPicPr>
                      <p:cNvPr id="0" name="图片 56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580" y="1138060"/>
                        <a:ext cx="5191925" cy="835988"/>
                      </a:xfrm>
                      <a:prstGeom prst="rect">
                        <a:avLst/>
                      </a:prstGeom>
                      <a:noFill/>
                    </p:spPr>
                  </p:pic>
                </p:oleObj>
              </mc:Fallback>
            </mc:AlternateContent>
          </a:graphicData>
        </a:graphic>
      </p:graphicFrame>
      <p:sp>
        <p:nvSpPr>
          <p:cNvPr id="28" name="Rectangle 14"/>
          <p:cNvSpPr>
            <a:spLocks noChangeArrowheads="1"/>
          </p:cNvSpPr>
          <p:nvPr/>
        </p:nvSpPr>
        <p:spPr bwMode="auto">
          <a:xfrm>
            <a:off x="857893" y="3585617"/>
            <a:ext cx="6543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仿宋" panose="02010609060101010101" pitchFamily="49" charset="-122"/>
                <a:ea typeface="仿宋" panose="02010609060101010101" pitchFamily="49" charset="-122"/>
              </a:rPr>
              <a:t>物理意义：穿过闭合曲面</a:t>
            </a:r>
            <a:r>
              <a:rPr lang="en-US" altLang="zh-CN" b="1" i="1" dirty="0">
                <a:latin typeface="仿宋" panose="02010609060101010101" pitchFamily="49" charset="-122"/>
                <a:ea typeface="仿宋" panose="02010609060101010101" pitchFamily="49" charset="-122"/>
              </a:rPr>
              <a:t>S</a:t>
            </a:r>
            <a:r>
              <a:rPr lang="zh-CN" altLang="en-US" b="1" dirty="0">
                <a:latin typeface="仿宋" panose="02010609060101010101" pitchFamily="49" charset="-122"/>
                <a:ea typeface="仿宋" panose="02010609060101010101" pitchFamily="49" charset="-122"/>
              </a:rPr>
              <a:t>的电场线的净根数。</a:t>
            </a:r>
          </a:p>
        </p:txBody>
      </p:sp>
      <p:pic>
        <p:nvPicPr>
          <p:cNvPr id="29" name="Picture 10" descr="ne1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0773" y="357674"/>
            <a:ext cx="2286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6" cstate="print"/>
          <a:stretch>
            <a:fillRect/>
          </a:stretch>
        </p:blipFill>
        <p:spPr>
          <a:xfrm>
            <a:off x="647564" y="2185536"/>
            <a:ext cx="6175426" cy="11981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84</a:t>
            </a:fld>
            <a:endParaRPr lang="en-US" altLang="zh-CN"/>
          </a:p>
        </p:txBody>
      </p:sp>
      <p:grpSp>
        <p:nvGrpSpPr>
          <p:cNvPr id="12" name="Group 24"/>
          <p:cNvGrpSpPr/>
          <p:nvPr/>
        </p:nvGrpSpPr>
        <p:grpSpPr bwMode="auto">
          <a:xfrm>
            <a:off x="6993172" y="1265237"/>
            <a:ext cx="1303338" cy="1266825"/>
            <a:chOff x="6129" y="4386"/>
            <a:chExt cx="2052" cy="1995"/>
          </a:xfrm>
        </p:grpSpPr>
        <p:sp>
          <p:nvSpPr>
            <p:cNvPr id="13" name="Oval 32"/>
            <p:cNvSpPr>
              <a:spLocks noChangeArrowheads="1"/>
            </p:cNvSpPr>
            <p:nvPr/>
          </p:nvSpPr>
          <p:spPr bwMode="auto">
            <a:xfrm>
              <a:off x="6414" y="4671"/>
              <a:ext cx="1425" cy="13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4" name="Line 31"/>
            <p:cNvSpPr>
              <a:spLocks noChangeShapeType="1"/>
            </p:cNvSpPr>
            <p:nvPr/>
          </p:nvSpPr>
          <p:spPr bwMode="auto">
            <a:xfrm flipV="1">
              <a:off x="6243" y="4557"/>
              <a:ext cx="1710" cy="165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30"/>
            <p:cNvSpPr>
              <a:spLocks noChangeShapeType="1"/>
            </p:cNvSpPr>
            <p:nvPr/>
          </p:nvSpPr>
          <p:spPr bwMode="auto">
            <a:xfrm>
              <a:off x="6300" y="4557"/>
              <a:ext cx="1653" cy="159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29"/>
            <p:cNvSpPr>
              <a:spLocks noChangeShapeType="1"/>
            </p:cNvSpPr>
            <p:nvPr/>
          </p:nvSpPr>
          <p:spPr bwMode="auto">
            <a:xfrm>
              <a:off x="6129" y="5355"/>
              <a:ext cx="205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8"/>
            <p:cNvSpPr>
              <a:spLocks noChangeShapeType="1"/>
            </p:cNvSpPr>
            <p:nvPr/>
          </p:nvSpPr>
          <p:spPr bwMode="auto">
            <a:xfrm>
              <a:off x="7155" y="4386"/>
              <a:ext cx="0" cy="199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Group 25"/>
            <p:cNvGrpSpPr/>
            <p:nvPr/>
          </p:nvGrpSpPr>
          <p:grpSpPr bwMode="auto">
            <a:xfrm>
              <a:off x="6870" y="5127"/>
              <a:ext cx="456" cy="570"/>
              <a:chOff x="7212" y="5412"/>
              <a:chExt cx="456" cy="570"/>
            </a:xfrm>
          </p:grpSpPr>
          <p:sp>
            <p:nvSpPr>
              <p:cNvPr id="19" name="Oval 27"/>
              <p:cNvSpPr>
                <a:spLocks noChangeArrowheads="1"/>
              </p:cNvSpPr>
              <p:nvPr/>
            </p:nvSpPr>
            <p:spPr bwMode="auto">
              <a:xfrm>
                <a:off x="7269" y="5469"/>
                <a:ext cx="399" cy="39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20" name="Text Box 26"/>
              <p:cNvSpPr txBox="1">
                <a:spLocks noChangeArrowheads="1"/>
              </p:cNvSpPr>
              <p:nvPr/>
            </p:nvSpPr>
            <p:spPr bwMode="auto">
              <a:xfrm>
                <a:off x="7212" y="5412"/>
                <a:ext cx="45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grpSp>
        <p:nvGrpSpPr>
          <p:cNvPr id="21" name="Group 11"/>
          <p:cNvGrpSpPr/>
          <p:nvPr/>
        </p:nvGrpSpPr>
        <p:grpSpPr bwMode="auto">
          <a:xfrm>
            <a:off x="6975070" y="3503770"/>
            <a:ext cx="1303338" cy="1555750"/>
            <a:chOff x="5807" y="3792"/>
            <a:chExt cx="2052" cy="2451"/>
          </a:xfrm>
        </p:grpSpPr>
        <p:sp>
          <p:nvSpPr>
            <p:cNvPr id="22" name="Oval 23"/>
            <p:cNvSpPr>
              <a:spLocks noChangeArrowheads="1"/>
            </p:cNvSpPr>
            <p:nvPr/>
          </p:nvSpPr>
          <p:spPr bwMode="auto">
            <a:xfrm>
              <a:off x="5978" y="4134"/>
              <a:ext cx="1710" cy="1710"/>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grpSp>
          <p:nvGrpSpPr>
            <p:cNvPr id="23" name="Group 20"/>
            <p:cNvGrpSpPr/>
            <p:nvPr/>
          </p:nvGrpSpPr>
          <p:grpSpPr bwMode="auto">
            <a:xfrm>
              <a:off x="6605" y="4761"/>
              <a:ext cx="570" cy="513"/>
              <a:chOff x="6984" y="8376"/>
              <a:chExt cx="570" cy="513"/>
            </a:xfrm>
          </p:grpSpPr>
          <p:sp>
            <p:nvSpPr>
              <p:cNvPr id="32" name="Oval 22"/>
              <p:cNvSpPr>
                <a:spLocks noChangeArrowheads="1"/>
              </p:cNvSpPr>
              <p:nvPr/>
            </p:nvSpPr>
            <p:spPr bwMode="auto">
              <a:xfrm>
                <a:off x="6984" y="8376"/>
                <a:ext cx="456" cy="456"/>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33" name="Text Box 21"/>
              <p:cNvSpPr txBox="1">
                <a:spLocks noChangeArrowheads="1"/>
              </p:cNvSpPr>
              <p:nvPr/>
            </p:nvSpPr>
            <p:spPr bwMode="auto">
              <a:xfrm>
                <a:off x="6984" y="8376"/>
                <a:ext cx="57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
          <p:nvSpPr>
            <p:cNvPr id="24" name="Line 19"/>
            <p:cNvSpPr>
              <a:spLocks noChangeShapeType="1"/>
            </p:cNvSpPr>
            <p:nvPr/>
          </p:nvSpPr>
          <p:spPr bwMode="auto">
            <a:xfrm>
              <a:off x="6833" y="3792"/>
              <a:ext cx="0" cy="96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5" name="Line 18"/>
            <p:cNvSpPr>
              <a:spLocks noChangeShapeType="1"/>
            </p:cNvSpPr>
            <p:nvPr/>
          </p:nvSpPr>
          <p:spPr bwMode="auto">
            <a:xfrm flipV="1">
              <a:off x="6833" y="5217"/>
              <a:ext cx="0" cy="102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7"/>
            <p:cNvSpPr>
              <a:spLocks noChangeShapeType="1"/>
            </p:cNvSpPr>
            <p:nvPr/>
          </p:nvSpPr>
          <p:spPr bwMode="auto">
            <a:xfrm>
              <a:off x="5807" y="4989"/>
              <a:ext cx="79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6"/>
            <p:cNvSpPr>
              <a:spLocks noChangeShapeType="1"/>
            </p:cNvSpPr>
            <p:nvPr/>
          </p:nvSpPr>
          <p:spPr bwMode="auto">
            <a:xfrm>
              <a:off x="6035" y="4134"/>
              <a:ext cx="627" cy="6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15"/>
            <p:cNvSpPr>
              <a:spLocks noChangeShapeType="1"/>
            </p:cNvSpPr>
            <p:nvPr/>
          </p:nvSpPr>
          <p:spPr bwMode="auto">
            <a:xfrm>
              <a:off x="7061" y="4989"/>
              <a:ext cx="798" cy="0"/>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14"/>
            <p:cNvSpPr>
              <a:spLocks noChangeShapeType="1"/>
            </p:cNvSpPr>
            <p:nvPr/>
          </p:nvSpPr>
          <p:spPr bwMode="auto">
            <a:xfrm flipV="1">
              <a:off x="5978" y="5160"/>
              <a:ext cx="741" cy="74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13"/>
            <p:cNvSpPr>
              <a:spLocks noChangeShapeType="1"/>
            </p:cNvSpPr>
            <p:nvPr/>
          </p:nvSpPr>
          <p:spPr bwMode="auto">
            <a:xfrm flipH="1" flipV="1">
              <a:off x="7004" y="5160"/>
              <a:ext cx="684" cy="57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12"/>
            <p:cNvSpPr>
              <a:spLocks noChangeShapeType="1"/>
            </p:cNvSpPr>
            <p:nvPr/>
          </p:nvSpPr>
          <p:spPr bwMode="auto">
            <a:xfrm flipH="1">
              <a:off x="7004" y="4134"/>
              <a:ext cx="684" cy="6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34" name="Rectangle 33"/>
          <p:cNvSpPr>
            <a:spLocks noChangeArrowheads="1"/>
          </p:cNvSpPr>
          <p:nvPr/>
        </p:nvSpPr>
        <p:spPr bwMode="auto">
          <a:xfrm>
            <a:off x="719572" y="109959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35"/>
          <p:cNvSpPr>
            <a:spLocks noChangeArrowheads="1"/>
          </p:cNvSpPr>
          <p:nvPr/>
        </p:nvSpPr>
        <p:spPr bwMode="auto">
          <a:xfrm>
            <a:off x="625889" y="891103"/>
            <a:ext cx="587853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eaLnBrk="0" hangingPunct="0">
              <a:lnSpc>
                <a:spcPct val="125000"/>
              </a:lnSpc>
            </a:pPr>
            <a:r>
              <a:rPr lang="en-US" altLang="zh-CN" dirty="0">
                <a:latin typeface="仿宋" panose="02010609060101010101" pitchFamily="49" charset="-122"/>
                <a:ea typeface="仿宋" panose="02010609060101010101" pitchFamily="49" charset="-122"/>
              </a:rPr>
              <a:t>ii. </a:t>
            </a:r>
            <a:r>
              <a:rPr lang="zh-CN" altLang="en-US" dirty="0">
                <a:latin typeface="仿宋" panose="02010609060101010101" pitchFamily="49" charset="-122"/>
                <a:ea typeface="仿宋" panose="02010609060101010101" pitchFamily="49" charset="-122"/>
              </a:rPr>
              <a:t>闭合曲面内有电荷时</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闭合曲面内电荷</a:t>
            </a:r>
          </a:p>
          <a:p>
            <a:pPr algn="l" eaLnBrk="0" hangingPunct="0">
              <a:lnSpc>
                <a:spcPct val="125000"/>
              </a:lnSpc>
            </a:pPr>
            <a:r>
              <a:rPr lang="zh-CN" altLang="en-US" dirty="0">
                <a:latin typeface="仿宋" panose="02010609060101010101" pitchFamily="49" charset="-122"/>
                <a:ea typeface="仿宋" panose="02010609060101010101" pitchFamily="49" charset="-122"/>
              </a:rPr>
              <a:t>为“＋”时，电力线由内向外穿出，</a:t>
            </a:r>
          </a:p>
          <a:p>
            <a:pPr algn="l" eaLnBrk="0" hangingPunct="0">
              <a:lnSpc>
                <a:spcPct val="125000"/>
              </a:lnSpc>
            </a:pPr>
            <a:r>
              <a:rPr lang="zh-CN" altLang="en-US" dirty="0">
                <a:latin typeface="仿宋" panose="02010609060101010101" pitchFamily="49" charset="-122"/>
                <a:ea typeface="仿宋" panose="02010609060101010101" pitchFamily="49" charset="-122"/>
              </a:rPr>
              <a:t>电力线方向与闭合曲面法线方向一致，</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37"/>
          <p:cNvSpPr>
            <a:spLocks noChangeArrowheads="1"/>
          </p:cNvSpPr>
          <p:nvPr/>
        </p:nvSpPr>
        <p:spPr bwMode="auto">
          <a:xfrm>
            <a:off x="626058" y="2085597"/>
            <a:ext cx="710963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eaLnBrk="0" latinLnBrk="0" hangingPunct="0">
              <a:lnSpc>
                <a:spcPct val="125000"/>
              </a:lnSpc>
              <a:buClrTx/>
              <a:buSzTx/>
              <a:buFontTx/>
              <a:buNone/>
            </a:pPr>
            <a:endParaRPr lang="zh-CN" altLang="zh-CN" dirty="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zh-CN" altLang="zh-CN" dirty="0">
                <a:latin typeface="仿宋" panose="02010609060101010101" pitchFamily="49" charset="-122"/>
                <a:ea typeface="仿宋" panose="02010609060101010101" pitchFamily="49" charset="-122"/>
              </a:rPr>
              <a:t>Ф</a:t>
            </a:r>
            <a:r>
              <a:rPr lang="en-US" altLang="zh-CN" dirty="0">
                <a:latin typeface="仿宋" panose="02010609060101010101" pitchFamily="49" charset="-122"/>
                <a:ea typeface="仿宋" panose="02010609060101010101" pitchFamily="49" charset="-122"/>
              </a:rPr>
              <a:t>E&gt;0</a:t>
            </a:r>
          </a:p>
          <a:p>
            <a:pPr marL="0" marR="0" lvl="0" indent="0" algn="l" defTabSz="914400" eaLnBrk="0" latinLnBrk="0" hangingPunct="0">
              <a:lnSpc>
                <a:spcPct val="125000"/>
              </a:lnSpc>
              <a:buClrTx/>
              <a:buSzTx/>
              <a:buFontTx/>
              <a:buNone/>
            </a:pPr>
            <a:r>
              <a:rPr lang="en-US" altLang="zh-CN" dirty="0" smtClean="0">
                <a:latin typeface="仿宋" panose="02010609060101010101" pitchFamily="49" charset="-122"/>
                <a:ea typeface="仿宋" panose="02010609060101010101" pitchFamily="49" charset="-122"/>
              </a:rPr>
              <a:t>iii</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闭合曲面内电荷为“－”时，电力线</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由外向内穿入，电力线方向与闭合曲面</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法线方向相反</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en-US" altLang="zh-CN" dirty="0" smtClean="0">
                <a:latin typeface="仿宋" panose="02010609060101010101" pitchFamily="49" charset="-122"/>
                <a:ea typeface="仿宋" panose="02010609060101010101" pitchFamily="49" charset="-122"/>
              </a:rPr>
              <a:t>ФE&lt;0</a:t>
            </a:r>
          </a:p>
          <a:p>
            <a:pPr marL="0" marR="0" lvl="0" indent="0" algn="l" defTabSz="914400" eaLnBrk="0" latinLnBrk="0" hangingPunct="0">
              <a:lnSpc>
                <a:spcPct val="125000"/>
              </a:lnSpc>
              <a:buClrTx/>
              <a:buSzTx/>
              <a:buFontTx/>
              <a:buNone/>
            </a:pPr>
            <a:endParaRPr lang="en-US" altLang="zh-CN" dirty="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闭合曲面内有电荷时电通量不为</a:t>
            </a:r>
            <a:r>
              <a:rPr lang="en-US" altLang="zh-CN" dirty="0">
                <a:latin typeface="仿宋" panose="02010609060101010101" pitchFamily="49" charset="-122"/>
                <a:ea typeface="仿宋" panose="02010609060101010101" pitchFamily="49" charset="-122"/>
              </a:rPr>
              <a:t>0</a:t>
            </a:r>
            <a:r>
              <a:rPr lang="zh-CN" altLang="en-US" dirty="0">
                <a:latin typeface="仿宋" panose="02010609060101010101" pitchFamily="49" charset="-122"/>
                <a:ea typeface="仿宋" panose="02010609060101010101" pitchFamily="49" charset="-122"/>
              </a:rPr>
              <a:t>，其值为多少呢？</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这就是高斯定理回答的问题。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85</a:t>
            </a:fld>
            <a:endParaRPr lang="en-US" altLang="zh-CN"/>
          </a:p>
        </p:txBody>
      </p:sp>
      <p:grpSp>
        <p:nvGrpSpPr>
          <p:cNvPr id="5" name="组合 4"/>
          <p:cNvGrpSpPr/>
          <p:nvPr/>
        </p:nvGrpSpPr>
        <p:grpSpPr>
          <a:xfrm>
            <a:off x="755576" y="1412776"/>
            <a:ext cx="7557305" cy="4968552"/>
            <a:chOff x="183047" y="785560"/>
            <a:chExt cx="7917345" cy="5235728"/>
          </a:xfrm>
        </p:grpSpPr>
        <p:pic>
          <p:nvPicPr>
            <p:cNvPr id="3" name="图片 2"/>
            <p:cNvPicPr>
              <a:picLocks noChangeAspect="1"/>
            </p:cNvPicPr>
            <p:nvPr/>
          </p:nvPicPr>
          <p:blipFill>
            <a:blip r:embed="rId2" cstate="print"/>
            <a:stretch>
              <a:fillRect/>
            </a:stretch>
          </p:blipFill>
          <p:spPr>
            <a:xfrm>
              <a:off x="183047" y="785560"/>
              <a:ext cx="7881341" cy="4954246"/>
            </a:xfrm>
            <a:prstGeom prst="rect">
              <a:avLst/>
            </a:prstGeom>
          </p:spPr>
        </p:pic>
        <p:pic>
          <p:nvPicPr>
            <p:cNvPr id="4" name="图片 3"/>
            <p:cNvPicPr>
              <a:picLocks noChangeAspect="1"/>
            </p:cNvPicPr>
            <p:nvPr/>
          </p:nvPicPr>
          <p:blipFill>
            <a:blip r:embed="rId3" cstate="print"/>
            <a:stretch>
              <a:fillRect/>
            </a:stretch>
          </p:blipFill>
          <p:spPr>
            <a:xfrm>
              <a:off x="2123728" y="1376772"/>
              <a:ext cx="5976664" cy="4644516"/>
            </a:xfrm>
            <a:prstGeom prst="rect">
              <a:avLst/>
            </a:prstGeom>
          </p:spPr>
        </p:pic>
      </p:grpSp>
      <p:sp>
        <p:nvSpPr>
          <p:cNvPr id="6" name="矩形 5"/>
          <p:cNvSpPr/>
          <p:nvPr/>
        </p:nvSpPr>
        <p:spPr>
          <a:xfrm>
            <a:off x="503548" y="655491"/>
            <a:ext cx="3480440" cy="584775"/>
          </a:xfrm>
          <a:prstGeom prst="rect">
            <a:avLst/>
          </a:prstGeom>
        </p:spPr>
        <p:txBody>
          <a:bodyPr wrap="none">
            <a:spAutoFit/>
          </a:bodyPr>
          <a:lstStyle/>
          <a:p>
            <a:r>
              <a:rPr lang="zh-CN" altLang="en-US" sz="3200" b="1" dirty="0" smtClean="0">
                <a:solidFill>
                  <a:srgbClr val="0000CC"/>
                </a:solidFill>
                <a:latin typeface="+mn-lt"/>
                <a:ea typeface="仿宋" panose="02010609060101010101" pitchFamily="49" charset="-122"/>
              </a:rPr>
              <a:t>静电场</a:t>
            </a:r>
            <a:r>
              <a:rPr lang="zh-CN" altLang="en-US" sz="3200" b="1" dirty="0">
                <a:solidFill>
                  <a:srgbClr val="0000CC"/>
                </a:solidFill>
                <a:latin typeface="+mn-lt"/>
                <a:ea typeface="仿宋" panose="02010609060101010101" pitchFamily="49" charset="-122"/>
              </a:rPr>
              <a:t>的高斯定理</a:t>
            </a:r>
            <a:endParaRPr lang="zh-CN" altLang="en-US" sz="3200" b="1" dirty="0">
              <a:solidFill>
                <a:srgbClr val="0000CC"/>
              </a:solidFill>
              <a:latin typeface="+mn-lt"/>
            </a:endParaRPr>
          </a:p>
        </p:txBody>
      </p:sp>
    </p:spTree>
    <p:extLst>
      <p:ext uri="{BB962C8B-B14F-4D97-AF65-F5344CB8AC3E}">
        <p14:creationId xmlns:p14="http://schemas.microsoft.com/office/powerpoint/2010/main" val="3861738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86</a:t>
            </a:fld>
            <a:endParaRPr lang="en-US" altLang="zh-CN"/>
          </a:p>
        </p:txBody>
      </p:sp>
      <p:graphicFrame>
        <p:nvGraphicFramePr>
          <p:cNvPr id="3" name="Object 4"/>
          <p:cNvGraphicFramePr>
            <a:graphicFrameLocks noChangeAspect="1"/>
          </p:cNvGraphicFramePr>
          <p:nvPr/>
        </p:nvGraphicFramePr>
        <p:xfrm>
          <a:off x="2594049" y="3760825"/>
          <a:ext cx="3810000" cy="1117600"/>
        </p:xfrm>
        <a:graphic>
          <a:graphicData uri="http://schemas.openxmlformats.org/presentationml/2006/ole">
            <mc:AlternateContent xmlns:mc="http://schemas.openxmlformats.org/markup-compatibility/2006">
              <mc:Choice xmlns:v="urn:schemas-microsoft-com:vml" Requires="v">
                <p:oleObj spid="_x0000_s57532" r:id="rId3" imgW="1548765" imgH="444500" progId="Equation.3">
                  <p:embed/>
                </p:oleObj>
              </mc:Choice>
              <mc:Fallback>
                <p:oleObj r:id="rId3" imgW="1548765" imgH="444500" progId="Equation.3">
                  <p:embed/>
                  <p:pic>
                    <p:nvPicPr>
                      <p:cNvPr id="0" name="图片 574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049" y="3760825"/>
                        <a:ext cx="3810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AutoShape 6"/>
          <p:cNvSpPr/>
          <p:nvPr/>
        </p:nvSpPr>
        <p:spPr bwMode="auto">
          <a:xfrm>
            <a:off x="829853" y="4768937"/>
            <a:ext cx="1219200" cy="1066800"/>
          </a:xfrm>
          <a:prstGeom prst="borderCallout1">
            <a:avLst>
              <a:gd name="adj1" fmla="val 10713"/>
              <a:gd name="adj2" fmla="val 106250"/>
              <a:gd name="adj3" fmla="val -27380"/>
              <a:gd name="adj4" fmla="val 157421"/>
            </a:avLst>
          </a:prstGeom>
          <a:solidFill>
            <a:srgbClr val="FFFFFF"/>
          </a:solidFill>
          <a:ln w="9525">
            <a:solidFill>
              <a:srgbClr val="000000"/>
            </a:solidFill>
            <a:miter lim="800000"/>
          </a:ln>
        </p:spPr>
        <p:txBody>
          <a:bodyPr/>
          <a:lstStyle/>
          <a:p>
            <a:pPr algn="just" eaLnBrk="0" hangingPunct="0"/>
            <a:r>
              <a:rPr kumimoji="0" lang="zh-CN" altLang="en-US" sz="2000" b="1" dirty="0">
                <a:latin typeface="Times New Roman" panose="02020603050405020304" pitchFamily="18" charset="0"/>
                <a:ea typeface="黑体" panose="02010609060101010101" pitchFamily="49" charset="-122"/>
              </a:rPr>
              <a:t>通过任意闭合曲面的电通量</a:t>
            </a:r>
          </a:p>
        </p:txBody>
      </p:sp>
      <p:sp>
        <p:nvSpPr>
          <p:cNvPr id="5" name="AutoShape 7"/>
          <p:cNvSpPr>
            <a:spLocks noChangeArrowheads="1"/>
          </p:cNvSpPr>
          <p:nvPr/>
        </p:nvSpPr>
        <p:spPr bwMode="auto">
          <a:xfrm>
            <a:off x="2846077" y="5333126"/>
            <a:ext cx="1824608" cy="495300"/>
          </a:xfrm>
          <a:prstGeom prst="wedgeEllipseCallout">
            <a:avLst>
              <a:gd name="adj1" fmla="val -3435"/>
              <a:gd name="adj2" fmla="val -140704"/>
            </a:avLst>
          </a:prstGeom>
          <a:solidFill>
            <a:srgbClr val="FFFFFF"/>
          </a:solidFill>
          <a:ln w="9525">
            <a:solidFill>
              <a:srgbClr val="000000"/>
            </a:solidFill>
            <a:miter lim="800000"/>
          </a:ln>
        </p:spPr>
        <p:txBody>
          <a:bodyPr/>
          <a:lstStyle/>
          <a:p>
            <a:pPr algn="just" eaLnBrk="0" hangingPunct="0"/>
            <a:r>
              <a:rPr kumimoji="0" lang="en-US" altLang="zh-CN" sz="2000" b="1" dirty="0">
                <a:latin typeface="Times New Roman" panose="02020603050405020304" pitchFamily="18" charset="0"/>
                <a:ea typeface="黑体" panose="02010609060101010101" pitchFamily="49" charset="-122"/>
              </a:rPr>
              <a:t>Gauss</a:t>
            </a:r>
            <a:r>
              <a:rPr kumimoji="0" lang="zh-CN" altLang="en-US" sz="2000" dirty="0">
                <a:latin typeface="Times New Roman" panose="02020603050405020304" pitchFamily="18" charset="0"/>
                <a:ea typeface="黑体" panose="02010609060101010101" pitchFamily="49" charset="-122"/>
              </a:rPr>
              <a:t>面</a:t>
            </a:r>
          </a:p>
        </p:txBody>
      </p:sp>
      <p:sp>
        <p:nvSpPr>
          <p:cNvPr id="6" name="AutoShape 8"/>
          <p:cNvSpPr/>
          <p:nvPr/>
        </p:nvSpPr>
        <p:spPr bwMode="auto">
          <a:xfrm>
            <a:off x="5832140" y="3104964"/>
            <a:ext cx="2819400" cy="685800"/>
          </a:xfrm>
          <a:prstGeom prst="borderCallout2">
            <a:avLst>
              <a:gd name="adj1" fmla="val 16667"/>
              <a:gd name="adj2" fmla="val -2704"/>
              <a:gd name="adj3" fmla="val 16667"/>
              <a:gd name="adj4" fmla="val -3602"/>
              <a:gd name="adj5" fmla="val 126509"/>
              <a:gd name="adj6" fmla="val -62452"/>
            </a:avLst>
          </a:prstGeom>
          <a:solidFill>
            <a:srgbClr val="FFFFFF"/>
          </a:solidFill>
          <a:ln w="9525">
            <a:solidFill>
              <a:srgbClr val="000000"/>
            </a:solidFill>
            <a:miter lim="800000"/>
          </a:ln>
        </p:spPr>
        <p:txBody>
          <a:bodyPr/>
          <a:lstStyle/>
          <a:p>
            <a:pPr algn="just" eaLnBrk="0" hangingPunct="0"/>
            <a:r>
              <a:rPr kumimoji="0" lang="en-US" altLang="zh-CN" sz="2000" b="1" dirty="0">
                <a:latin typeface="Times New Roman" panose="02020603050405020304" pitchFamily="18" charset="0"/>
                <a:ea typeface="黑体" panose="02010609060101010101" pitchFamily="49" charset="-122"/>
              </a:rPr>
              <a:t>Gauss</a:t>
            </a:r>
            <a:r>
              <a:rPr kumimoji="0" lang="zh-CN" altLang="en-US" sz="2000" dirty="0">
                <a:latin typeface="Times New Roman" panose="02020603050405020304" pitchFamily="18" charset="0"/>
                <a:ea typeface="黑体" panose="02010609060101010101" pitchFamily="49" charset="-122"/>
              </a:rPr>
              <a:t>面上的场强，是所有电荷产生的场</a:t>
            </a:r>
          </a:p>
        </p:txBody>
      </p:sp>
      <p:sp>
        <p:nvSpPr>
          <p:cNvPr id="7" name="AutoShape 9"/>
          <p:cNvSpPr/>
          <p:nvPr/>
        </p:nvSpPr>
        <p:spPr bwMode="auto">
          <a:xfrm>
            <a:off x="6871572" y="5029119"/>
            <a:ext cx="1828800" cy="1103313"/>
          </a:xfrm>
          <a:prstGeom prst="borderCallout2">
            <a:avLst>
              <a:gd name="adj1" fmla="val 10361"/>
              <a:gd name="adj2" fmla="val -4167"/>
              <a:gd name="adj3" fmla="val 10361"/>
              <a:gd name="adj4" fmla="val -17190"/>
              <a:gd name="adj5" fmla="val -48391"/>
              <a:gd name="adj6" fmla="val -38302"/>
            </a:avLst>
          </a:prstGeom>
          <a:solidFill>
            <a:srgbClr val="FFFFFF"/>
          </a:solidFill>
          <a:ln w="9525">
            <a:solidFill>
              <a:srgbClr val="000000"/>
            </a:solidFill>
            <a:miter lim="800000"/>
          </a:ln>
        </p:spPr>
        <p:txBody>
          <a:bodyPr/>
          <a:lstStyle/>
          <a:p>
            <a:pPr algn="just" eaLnBrk="0" hangingPunct="0"/>
            <a:r>
              <a:rPr kumimoji="0" lang="zh-CN" altLang="en-US" sz="2000">
                <a:latin typeface="Times New Roman" panose="02020603050405020304" pitchFamily="18" charset="0"/>
                <a:ea typeface="黑体" panose="02010609060101010101" pitchFamily="49" charset="-122"/>
              </a:rPr>
              <a:t>面内电量的代数和，与面外电荷无关</a:t>
            </a:r>
          </a:p>
        </p:txBody>
      </p:sp>
      <mc:AlternateContent xmlns:mc="http://schemas.openxmlformats.org/markup-compatibility/2006" xmlns:a14="http://schemas.microsoft.com/office/drawing/2010/main">
        <mc:Choice Requires="a14">
          <p:sp>
            <p:nvSpPr>
              <p:cNvPr id="8" name="矩形 7"/>
              <p:cNvSpPr/>
              <p:nvPr/>
            </p:nvSpPr>
            <p:spPr>
              <a:xfrm>
                <a:off x="1155953" y="914587"/>
                <a:ext cx="7029464" cy="1649875"/>
              </a:xfrm>
              <a:prstGeom prst="rect">
                <a:avLst/>
              </a:prstGeom>
            </p:spPr>
            <p:txBody>
              <a:bodyPr wrap="square">
                <a:spAutoFit/>
              </a:bodyPr>
              <a:lstStyle/>
              <a:p>
                <a:pPr algn="l">
                  <a:lnSpc>
                    <a:spcPct val="125000"/>
                  </a:lnSpc>
                </a:pPr>
                <a:r>
                  <a:rPr lang="zh-CN" altLang="en-US" sz="2800" b="1" dirty="0">
                    <a:solidFill>
                      <a:srgbClr val="C00000"/>
                    </a:solidFill>
                    <a:latin typeface="仿宋" panose="02010609060101010101" pitchFamily="49" charset="-122"/>
                    <a:ea typeface="仿宋" panose="02010609060101010101" pitchFamily="49" charset="-122"/>
                  </a:rPr>
                  <a:t>真空中，闭合曲面的电场矢量通量等于该曲面内所包围的电荷的代数和与真空介电常数</a:t>
                </a:r>
                <a14:m>
                  <m:oMath xmlns:m="http://schemas.openxmlformats.org/officeDocument/2006/math">
                    <m:sSub>
                      <m:sSubPr>
                        <m:ctrlPr>
                          <a:rPr lang="en-US" altLang="zh-CN" sz="2800" b="1" i="1">
                            <a:solidFill>
                              <a:srgbClr val="C00000"/>
                            </a:solidFill>
                            <a:latin typeface="Cambria Math" panose="02040503050406030204" pitchFamily="18" charset="0"/>
                          </a:rPr>
                        </m:ctrlPr>
                      </m:sSubPr>
                      <m:e>
                        <m:r>
                          <a:rPr lang="zh-CN" altLang="en-US" sz="2800" b="1" i="1">
                            <a:solidFill>
                              <a:srgbClr val="C00000"/>
                            </a:solidFill>
                            <a:latin typeface="Cambria Math"/>
                          </a:rPr>
                          <m:t>𝜺</m:t>
                        </m:r>
                      </m:e>
                      <m:sub>
                        <m:r>
                          <a:rPr lang="en-US" altLang="zh-CN" sz="2800" b="1" i="1">
                            <a:solidFill>
                              <a:srgbClr val="C00000"/>
                            </a:solidFill>
                            <a:latin typeface="Cambria Math"/>
                          </a:rPr>
                          <m:t>𝟎</m:t>
                        </m:r>
                      </m:sub>
                    </m:sSub>
                  </m:oMath>
                </a14:m>
                <a:r>
                  <a:rPr lang="zh-CN" altLang="en-US" sz="2800" b="1" dirty="0">
                    <a:solidFill>
                      <a:srgbClr val="C00000"/>
                    </a:solidFill>
                    <a:latin typeface="仿宋" panose="02010609060101010101" pitchFamily="49" charset="-122"/>
                    <a:ea typeface="仿宋" panose="02010609060101010101" pitchFamily="49" charset="-122"/>
                  </a:rPr>
                  <a:t>之比，这就是静电场高斯定理。</a:t>
                </a:r>
                <a:endParaRPr lang="zh-CN" altLang="en-US" sz="2800" dirty="0">
                  <a:latin typeface="仿宋" panose="02010609060101010101" pitchFamily="49" charset="-122"/>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155953" y="914587"/>
                <a:ext cx="7029464" cy="1649875"/>
              </a:xfrm>
              <a:prstGeom prst="rect">
                <a:avLst/>
              </a:prstGeom>
              <a:blipFill rotWithShape="0">
                <a:blip r:embed="rId5"/>
                <a:stretch>
                  <a:fillRect l="-1821" t="-1476" r="-867" b="-8487"/>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87</a:t>
            </a:fld>
            <a:endParaRPr lang="en-US" altLang="zh-CN"/>
          </a:p>
        </p:txBody>
      </p:sp>
      <p:sp>
        <p:nvSpPr>
          <p:cNvPr id="3" name="矩形 2"/>
          <p:cNvSpPr/>
          <p:nvPr/>
        </p:nvSpPr>
        <p:spPr>
          <a:xfrm>
            <a:off x="611560" y="856091"/>
            <a:ext cx="3416320" cy="523220"/>
          </a:xfrm>
          <a:prstGeom prst="rect">
            <a:avLst/>
          </a:prstGeom>
        </p:spPr>
        <p:txBody>
          <a:bodyPr wrap="none">
            <a:spAutoFit/>
          </a:bodyPr>
          <a:lstStyle/>
          <a:p>
            <a:pPr marL="0" indent="0">
              <a:buNone/>
            </a:pPr>
            <a:r>
              <a:rPr lang="zh-CN" altLang="en-US" sz="2800" dirty="0">
                <a:latin typeface="仿宋" panose="02010609060101010101" pitchFamily="49" charset="-122"/>
                <a:ea typeface="仿宋" panose="02010609060101010101" pitchFamily="49" charset="-122"/>
              </a:rPr>
              <a:t>证明：从特殊到</a:t>
            </a:r>
            <a:r>
              <a:rPr lang="zh-CN" altLang="en-US" sz="2800" dirty="0" smtClean="0">
                <a:latin typeface="仿宋" panose="02010609060101010101" pitchFamily="49" charset="-122"/>
                <a:ea typeface="仿宋" panose="02010609060101010101" pitchFamily="49" charset="-122"/>
              </a:rPr>
              <a:t>一般</a:t>
            </a:r>
            <a:endParaRPr lang="en-US" altLang="zh-CN" sz="2800" dirty="0">
              <a:latin typeface="仿宋" panose="02010609060101010101" pitchFamily="49" charset="-122"/>
              <a:ea typeface="仿宋" panose="02010609060101010101" pitchFamily="49" charset="-122"/>
            </a:endParaRPr>
          </a:p>
        </p:txBody>
      </p:sp>
      <p:sp>
        <p:nvSpPr>
          <p:cNvPr id="4" name="矩形 3"/>
          <p:cNvSpPr/>
          <p:nvPr/>
        </p:nvSpPr>
        <p:spPr>
          <a:xfrm>
            <a:off x="854809" y="1745650"/>
            <a:ext cx="4339650"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）高斯面包围一个点电荷：</a:t>
            </a:r>
            <a:endParaRPr lang="en-US" altLang="zh-CN" dirty="0">
              <a:latin typeface="仿宋" panose="02010609060101010101" pitchFamily="49" charset="-122"/>
              <a:ea typeface="仿宋" panose="02010609060101010101" pitchFamily="49" charset="-122"/>
            </a:endParaRPr>
          </a:p>
        </p:txBody>
      </p:sp>
      <p:pic>
        <p:nvPicPr>
          <p:cNvPr id="5" name="Picture 7"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260" y="1486153"/>
            <a:ext cx="2032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14"/>
          <p:cNvSpPr/>
          <p:nvPr/>
        </p:nvSpPr>
        <p:spPr bwMode="auto">
          <a:xfrm>
            <a:off x="6740227" y="3366064"/>
            <a:ext cx="914400" cy="609600"/>
          </a:xfrm>
          <a:prstGeom prst="borderCallout2">
            <a:avLst>
              <a:gd name="adj1" fmla="val 18750"/>
              <a:gd name="adj2" fmla="val -8333"/>
              <a:gd name="adj3" fmla="val 18750"/>
              <a:gd name="adj4" fmla="val -126565"/>
              <a:gd name="adj5" fmla="val 125523"/>
              <a:gd name="adj6" fmla="val -24948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sp>
        <p:nvSpPr>
          <p:cNvPr id="10" name="AutoShape 13"/>
          <p:cNvSpPr/>
          <p:nvPr/>
        </p:nvSpPr>
        <p:spPr bwMode="auto">
          <a:xfrm>
            <a:off x="187027" y="3518464"/>
            <a:ext cx="1676400" cy="996950"/>
          </a:xfrm>
          <a:prstGeom prst="borderCallout2">
            <a:avLst>
              <a:gd name="adj1" fmla="val 11463"/>
              <a:gd name="adj2" fmla="val 104546"/>
              <a:gd name="adj3" fmla="val 11463"/>
              <a:gd name="adj4" fmla="val 122917"/>
              <a:gd name="adj5" fmla="val -47134"/>
              <a:gd name="adj6" fmla="val 14204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graphicFrame>
        <p:nvGraphicFramePr>
          <p:cNvPr id="11" name="Object 4"/>
          <p:cNvGraphicFramePr>
            <a:graphicFrameLocks noChangeAspect="1"/>
          </p:cNvGraphicFramePr>
          <p:nvPr/>
        </p:nvGraphicFramePr>
        <p:xfrm>
          <a:off x="187027" y="3594664"/>
          <a:ext cx="1676400" cy="862013"/>
        </p:xfrm>
        <a:graphic>
          <a:graphicData uri="http://schemas.openxmlformats.org/presentationml/2006/ole">
            <mc:AlternateContent xmlns:mc="http://schemas.openxmlformats.org/markup-compatibility/2006">
              <mc:Choice xmlns:v="urn:schemas-microsoft-com:vml" Requires="v">
                <p:oleObj spid="_x0000_s59080" r:id="rId4" imgW="837565" imgH="431800" progId="Equation.3">
                  <p:embed/>
                </p:oleObj>
              </mc:Choice>
              <mc:Fallback>
                <p:oleObj r:id="rId4" imgW="837565" imgH="431800" progId="Equation.3">
                  <p:embed/>
                  <p:pic>
                    <p:nvPicPr>
                      <p:cNvPr id="0" name="图片 587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27" y="3594664"/>
                        <a:ext cx="16764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8"/>
          <p:cNvGraphicFramePr>
            <a:graphicFrameLocks noChangeAspect="1"/>
          </p:cNvGraphicFramePr>
          <p:nvPr/>
        </p:nvGraphicFramePr>
        <p:xfrm>
          <a:off x="1253827" y="2451664"/>
          <a:ext cx="5849938" cy="2151063"/>
        </p:xfrm>
        <a:graphic>
          <a:graphicData uri="http://schemas.openxmlformats.org/presentationml/2006/ole">
            <mc:AlternateContent xmlns:mc="http://schemas.openxmlformats.org/markup-compatibility/2006">
              <mc:Choice xmlns:v="urn:schemas-microsoft-com:vml" Requires="v">
                <p:oleObj spid="_x0000_s59081" name="Equation" r:id="rId6" imgW="2514600" imgH="901700" progId="Equation.3">
                  <p:embed/>
                </p:oleObj>
              </mc:Choice>
              <mc:Fallback>
                <p:oleObj name="Equation" r:id="rId6" imgW="2514600" imgH="901700" progId="Equation.3">
                  <p:embed/>
                  <p:pic>
                    <p:nvPicPr>
                      <p:cNvPr id="0" name="图片 587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827" y="2451664"/>
                        <a:ext cx="584993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1"/>
          <p:cNvGraphicFramePr>
            <a:graphicFrameLocks noChangeAspect="1"/>
          </p:cNvGraphicFramePr>
          <p:nvPr/>
        </p:nvGraphicFramePr>
        <p:xfrm>
          <a:off x="6892627" y="3385114"/>
          <a:ext cx="762000" cy="485775"/>
        </p:xfrm>
        <a:graphic>
          <a:graphicData uri="http://schemas.openxmlformats.org/presentationml/2006/ole">
            <mc:AlternateContent xmlns:mc="http://schemas.openxmlformats.org/markup-compatibility/2006">
              <mc:Choice xmlns:v="urn:schemas-microsoft-com:vml" Requires="v">
                <p:oleObj spid="_x0000_s59082" r:id="rId8" imgW="317500" imgH="203200" progId="Equation.3">
                  <p:embed/>
                </p:oleObj>
              </mc:Choice>
              <mc:Fallback>
                <p:oleObj r:id="rId8" imgW="317500" imgH="203200" progId="Equation.3">
                  <p:embed/>
                  <p:pic>
                    <p:nvPicPr>
                      <p:cNvPr id="0" name="图片 587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2627" y="3385114"/>
                        <a:ext cx="7620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5"/>
          <p:cNvSpPr>
            <a:spLocks noChangeArrowheads="1"/>
          </p:cNvSpPr>
          <p:nvPr/>
        </p:nvSpPr>
        <p:spPr bwMode="auto">
          <a:xfrm>
            <a:off x="851039" y="4930464"/>
            <a:ext cx="7924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一个点电荷所产生的电场，在以点电荷为中心的任意球面的电通量等于</a:t>
            </a:r>
            <a:r>
              <a:rPr lang="zh-CN" altLang="en-US" sz="2800" dirty="0">
                <a:latin typeface="仿宋" panose="02010609060101010101" pitchFamily="49" charset="-122"/>
                <a:ea typeface="仿宋" panose="02010609060101010101" pitchFamily="49" charset="-122"/>
              </a:rPr>
              <a:t> </a:t>
            </a:r>
          </a:p>
        </p:txBody>
      </p:sp>
      <p:graphicFrame>
        <p:nvGraphicFramePr>
          <p:cNvPr id="15" name="Object 16"/>
          <p:cNvGraphicFramePr>
            <a:graphicFrameLocks noChangeAspect="1"/>
          </p:cNvGraphicFramePr>
          <p:nvPr/>
        </p:nvGraphicFramePr>
        <p:xfrm>
          <a:off x="5360318" y="5404694"/>
          <a:ext cx="733132" cy="830262"/>
        </p:xfrm>
        <a:graphic>
          <a:graphicData uri="http://schemas.openxmlformats.org/presentationml/2006/ole">
            <mc:AlternateContent xmlns:mc="http://schemas.openxmlformats.org/markup-compatibility/2006">
              <mc:Choice xmlns:v="urn:schemas-microsoft-com:vml" Requires="v">
                <p:oleObj spid="_x0000_s59083" r:id="rId10" imgW="330200" imgH="368300" progId="Equation.3">
                  <p:embed/>
                </p:oleObj>
              </mc:Choice>
              <mc:Fallback>
                <p:oleObj r:id="rId10" imgW="330200" imgH="368300" progId="Equation.3">
                  <p:embed/>
                  <p:pic>
                    <p:nvPicPr>
                      <p:cNvPr id="0" name="图片 587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0318" y="5404694"/>
                        <a:ext cx="733132" cy="8302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88</a:t>
            </a:fld>
            <a:endParaRPr lang="en-US" altLang="zh-CN"/>
          </a:p>
        </p:txBody>
      </p:sp>
      <p:pic>
        <p:nvPicPr>
          <p:cNvPr id="3" name="Picture 4" descr="ne1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8760" y="309688"/>
            <a:ext cx="2514600" cy="18875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3" descr="msotw9_te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5850" y="186657"/>
            <a:ext cx="17637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799303" y="391938"/>
            <a:ext cx="2413425" cy="41639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b="1" kern="0" dirty="0" smtClean="0">
                <a:latin typeface="仿宋" panose="02010609060101010101" pitchFamily="49" charset="-122"/>
                <a:ea typeface="仿宋" panose="02010609060101010101" pitchFamily="49" charset="-122"/>
              </a:rPr>
              <a:t>立体角定义</a:t>
            </a:r>
            <a:r>
              <a:rPr lang="zh-CN" altLang="en-US" sz="2800" kern="0" dirty="0" smtClean="0">
                <a:latin typeface="仿宋" panose="02010609060101010101" pitchFamily="49" charset="-122"/>
                <a:ea typeface="仿宋" panose="02010609060101010101" pitchFamily="49" charset="-122"/>
              </a:rPr>
              <a:t> </a:t>
            </a:r>
            <a:endParaRPr lang="zh-CN" altLang="en-US" sz="2800" kern="0" dirty="0">
              <a:latin typeface="仿宋" panose="02010609060101010101" pitchFamily="49" charset="-122"/>
              <a:ea typeface="仿宋" panose="02010609060101010101" pitchFamily="49" charset="-122"/>
            </a:endParaRPr>
          </a:p>
        </p:txBody>
      </p:sp>
      <p:graphicFrame>
        <p:nvGraphicFramePr>
          <p:cNvPr id="6" name="Object 10"/>
          <p:cNvGraphicFramePr>
            <a:graphicFrameLocks noChangeAspect="1"/>
          </p:cNvGraphicFramePr>
          <p:nvPr/>
        </p:nvGraphicFramePr>
        <p:xfrm>
          <a:off x="801688" y="1143000"/>
          <a:ext cx="3863975" cy="901700"/>
        </p:xfrm>
        <a:graphic>
          <a:graphicData uri="http://schemas.openxmlformats.org/presentationml/2006/ole">
            <mc:AlternateContent xmlns:mc="http://schemas.openxmlformats.org/markup-compatibility/2006">
              <mc:Choice xmlns:v="urn:schemas-microsoft-com:vml" Requires="v">
                <p:oleObj spid="_x0000_s60306" name="Equation" r:id="rId5" imgW="41757600" imgH="10058400" progId="Equation.DSMT4">
                  <p:embed/>
                </p:oleObj>
              </mc:Choice>
              <mc:Fallback>
                <p:oleObj name="Equation" r:id="rId5" imgW="41757600" imgH="10058400" progId="Equation.DSMT4">
                  <p:embed/>
                  <p:pic>
                    <p:nvPicPr>
                      <p:cNvPr id="0" name="图片 59903"/>
                      <p:cNvPicPr>
                        <a:picLocks noChangeAspect="1" noChangeArrowheads="1"/>
                      </p:cNvPicPr>
                      <p:nvPr/>
                    </p:nvPicPr>
                    <p:blipFill>
                      <a:blip r:embed="rId6"/>
                      <a:srcRect/>
                      <a:stretch>
                        <a:fillRect/>
                      </a:stretch>
                    </p:blipFill>
                    <p:spPr bwMode="auto">
                      <a:xfrm>
                        <a:off x="801688" y="1143000"/>
                        <a:ext cx="3863975" cy="901700"/>
                      </a:xfrm>
                      <a:prstGeom prst="rect">
                        <a:avLst/>
                      </a:prstGeom>
                      <a:noFill/>
                    </p:spPr>
                  </p:pic>
                </p:oleObj>
              </mc:Fallback>
            </mc:AlternateContent>
          </a:graphicData>
        </a:graphic>
      </p:graphicFrame>
      <p:graphicFrame>
        <p:nvGraphicFramePr>
          <p:cNvPr id="7" name="Object 8"/>
          <p:cNvGraphicFramePr>
            <a:graphicFrameLocks noChangeAspect="1"/>
          </p:cNvGraphicFramePr>
          <p:nvPr/>
        </p:nvGraphicFramePr>
        <p:xfrm>
          <a:off x="595313" y="2070100"/>
          <a:ext cx="6410325" cy="1077913"/>
        </p:xfrm>
        <a:graphic>
          <a:graphicData uri="http://schemas.openxmlformats.org/presentationml/2006/ole">
            <mc:AlternateContent xmlns:mc="http://schemas.openxmlformats.org/markup-compatibility/2006">
              <mc:Choice xmlns:v="urn:schemas-microsoft-com:vml" Requires="v">
                <p:oleObj spid="_x0000_s60307" name="Equation" r:id="rId7" imgW="67056000" imgH="10972800" progId="Equation.DSMT4">
                  <p:embed/>
                </p:oleObj>
              </mc:Choice>
              <mc:Fallback>
                <p:oleObj name="Equation" r:id="rId7" imgW="67056000" imgH="10972800" progId="Equation.DSMT4">
                  <p:embed/>
                  <p:pic>
                    <p:nvPicPr>
                      <p:cNvPr id="0" name="图片 59904"/>
                      <p:cNvPicPr>
                        <a:picLocks noChangeAspect="1" noChangeArrowheads="1"/>
                      </p:cNvPicPr>
                      <p:nvPr/>
                    </p:nvPicPr>
                    <p:blipFill>
                      <a:blip r:embed="rId8"/>
                      <a:srcRect/>
                      <a:stretch>
                        <a:fillRect/>
                      </a:stretch>
                    </p:blipFill>
                    <p:spPr bwMode="auto">
                      <a:xfrm>
                        <a:off x="595313" y="2070100"/>
                        <a:ext cx="6410325"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p:cNvSpPr txBox="1">
            <a:spLocks noChangeArrowheads="1"/>
          </p:cNvSpPr>
          <p:nvPr/>
        </p:nvSpPr>
        <p:spPr>
          <a:xfrm>
            <a:off x="765329" y="3123098"/>
            <a:ext cx="3800390" cy="6096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just"/>
            <a:r>
              <a:rPr lang="zh-CN" altLang="en-US" sz="2800" b="1" kern="0" dirty="0" smtClean="0">
                <a:latin typeface="仿宋" panose="02010609060101010101" pitchFamily="49" charset="-122"/>
                <a:ea typeface="仿宋" panose="02010609060101010101" pitchFamily="49" charset="-122"/>
              </a:rPr>
              <a:t>对整个闭合面</a:t>
            </a:r>
            <a:r>
              <a:rPr lang="en-US" altLang="zh-CN" sz="2800" b="1" kern="0" dirty="0" smtClean="0">
                <a:latin typeface="仿宋" panose="02010609060101010101" pitchFamily="49" charset="-122"/>
                <a:ea typeface="仿宋" panose="02010609060101010101" pitchFamily="49" charset="-122"/>
              </a:rPr>
              <a:t>S</a:t>
            </a:r>
            <a:r>
              <a:rPr lang="zh-CN" altLang="en-US" sz="2800" b="1" kern="0" dirty="0" smtClean="0">
                <a:latin typeface="仿宋" panose="02010609060101010101" pitchFamily="49" charset="-122"/>
                <a:ea typeface="仿宋" panose="02010609060101010101" pitchFamily="49" charset="-122"/>
              </a:rPr>
              <a:t>有</a:t>
            </a:r>
            <a:r>
              <a:rPr lang="zh-CN" altLang="en-US" b="1" kern="0" dirty="0" smtClean="0">
                <a:latin typeface="仿宋" panose="02010609060101010101" pitchFamily="49" charset="-122"/>
                <a:ea typeface="仿宋" panose="02010609060101010101" pitchFamily="49" charset="-122"/>
              </a:rPr>
              <a:t> </a:t>
            </a:r>
            <a:endParaRPr lang="zh-CN" altLang="en-US" b="1" kern="0" dirty="0">
              <a:latin typeface="仿宋" panose="02010609060101010101" pitchFamily="49" charset="-122"/>
              <a:ea typeface="仿宋" panose="02010609060101010101" pitchFamily="49" charset="-122"/>
            </a:endParaRPr>
          </a:p>
        </p:txBody>
      </p:sp>
      <p:graphicFrame>
        <p:nvGraphicFramePr>
          <p:cNvPr id="9" name="Object 12"/>
          <p:cNvGraphicFramePr>
            <a:graphicFrameLocks noChangeAspect="1"/>
          </p:cNvGraphicFramePr>
          <p:nvPr/>
        </p:nvGraphicFramePr>
        <p:xfrm>
          <a:off x="396827" y="3656498"/>
          <a:ext cx="7524868" cy="1155700"/>
        </p:xfrm>
        <a:graphic>
          <a:graphicData uri="http://schemas.openxmlformats.org/presentationml/2006/ole">
            <mc:AlternateContent xmlns:mc="http://schemas.openxmlformats.org/markup-compatibility/2006">
              <mc:Choice xmlns:v="urn:schemas-microsoft-com:vml" Requires="v">
                <p:oleObj spid="_x0000_s60308" name="Equation" r:id="rId9" imgW="2832100" imgH="431800" progId="Equation.3">
                  <p:embed/>
                </p:oleObj>
              </mc:Choice>
              <mc:Fallback>
                <p:oleObj name="Equation" r:id="rId9" imgW="2832100" imgH="431800" progId="Equation.3">
                  <p:embed/>
                  <p:pic>
                    <p:nvPicPr>
                      <p:cNvPr id="0" name="图片 599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827" y="3656498"/>
                        <a:ext cx="7524868" cy="1155700"/>
                      </a:xfrm>
                      <a:prstGeom prst="rect">
                        <a:avLst/>
                      </a:prstGeom>
                      <a:noFill/>
                    </p:spPr>
                  </p:pic>
                </p:oleObj>
              </mc:Fallback>
            </mc:AlternateContent>
          </a:graphicData>
        </a:graphic>
      </p:graphicFrame>
      <p:sp>
        <p:nvSpPr>
          <p:cNvPr id="10" name="AutoShape 15"/>
          <p:cNvSpPr/>
          <p:nvPr/>
        </p:nvSpPr>
        <p:spPr bwMode="auto">
          <a:xfrm>
            <a:off x="7139019" y="3199298"/>
            <a:ext cx="930312" cy="457200"/>
          </a:xfrm>
          <a:prstGeom prst="borderCallout2">
            <a:avLst>
              <a:gd name="adj1" fmla="val 25000"/>
              <a:gd name="adj2" fmla="val -8333"/>
              <a:gd name="adj3" fmla="val 25000"/>
              <a:gd name="adj4" fmla="val -8333"/>
              <a:gd name="adj5" fmla="val 163194"/>
              <a:gd name="adj6" fmla="val -8402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latin typeface="仿宋" panose="02010609060101010101" pitchFamily="49" charset="-122"/>
              <a:ea typeface="仿宋" panose="02010609060101010101" pitchFamily="49" charset="-122"/>
            </a:endParaRPr>
          </a:p>
        </p:txBody>
      </p:sp>
      <p:graphicFrame>
        <p:nvGraphicFramePr>
          <p:cNvPr id="11" name="Object 16"/>
          <p:cNvGraphicFramePr>
            <a:graphicFrameLocks noChangeAspect="1"/>
          </p:cNvGraphicFramePr>
          <p:nvPr/>
        </p:nvGraphicFramePr>
        <p:xfrm>
          <a:off x="7298049" y="3199298"/>
          <a:ext cx="542682" cy="414338"/>
        </p:xfrm>
        <a:graphic>
          <a:graphicData uri="http://schemas.openxmlformats.org/presentationml/2006/ole">
            <mc:AlternateContent xmlns:mc="http://schemas.openxmlformats.org/markup-compatibility/2006">
              <mc:Choice xmlns:v="urn:schemas-microsoft-com:vml" Requires="v">
                <p:oleObj spid="_x0000_s60309" name="Equation" r:id="rId11" imgW="228600" imgH="177800" progId="Equation.3">
                  <p:embed/>
                </p:oleObj>
              </mc:Choice>
              <mc:Fallback>
                <p:oleObj name="Equation" r:id="rId11" imgW="228600" imgH="177800" progId="Equation.3">
                  <p:embed/>
                  <p:pic>
                    <p:nvPicPr>
                      <p:cNvPr id="0" name="图片 599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8049" y="3199298"/>
                        <a:ext cx="542682" cy="414338"/>
                      </a:xfrm>
                      <a:prstGeom prst="rect">
                        <a:avLst/>
                      </a:prstGeom>
                      <a:noFill/>
                      <a:ln>
                        <a:noFill/>
                      </a:ln>
                      <a:effectLst/>
                    </p:spPr>
                  </p:pic>
                </p:oleObj>
              </mc:Fallback>
            </mc:AlternateContent>
          </a:graphicData>
        </a:graphic>
      </p:graphicFrame>
      <p:sp>
        <p:nvSpPr>
          <p:cNvPr id="15" name="Rectangle 235"/>
          <p:cNvSpPr>
            <a:spLocks noChangeArrowheads="1"/>
          </p:cNvSpPr>
          <p:nvPr/>
        </p:nvSpPr>
        <p:spPr bwMode="auto">
          <a:xfrm>
            <a:off x="815951" y="5007788"/>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800" b="1" kern="0" dirty="0">
                <a:latin typeface="仿宋" panose="02010609060101010101" pitchFamily="49" charset="-122"/>
                <a:ea typeface="仿宋" panose="02010609060101010101" pitchFamily="49" charset="-122"/>
              </a:rPr>
              <a:t>对闭合曲面</a:t>
            </a:r>
          </a:p>
        </p:txBody>
      </p:sp>
      <p:graphicFrame>
        <p:nvGraphicFramePr>
          <p:cNvPr id="16" name="对象 15"/>
          <p:cNvGraphicFramePr>
            <a:graphicFrameLocks noChangeAspect="1"/>
          </p:cNvGraphicFramePr>
          <p:nvPr/>
        </p:nvGraphicFramePr>
        <p:xfrm>
          <a:off x="1295636" y="5619626"/>
          <a:ext cx="4746625" cy="919162"/>
        </p:xfrm>
        <a:graphic>
          <a:graphicData uri="http://schemas.openxmlformats.org/presentationml/2006/ole">
            <mc:AlternateContent xmlns:mc="http://schemas.openxmlformats.org/markup-compatibility/2006">
              <mc:Choice xmlns:v="urn:schemas-microsoft-com:vml" Requires="v">
                <p:oleObj spid="_x0000_s60310" name="Equation" r:id="rId13" imgW="59131200" imgH="11277600" progId="Equation.DSMT4">
                  <p:embed/>
                </p:oleObj>
              </mc:Choice>
              <mc:Fallback>
                <p:oleObj name="Equation" r:id="rId13" imgW="59131200" imgH="11277600" progId="Equation.DSMT4">
                  <p:embed/>
                  <p:pic>
                    <p:nvPicPr>
                      <p:cNvPr id="0" name="Object 234"/>
                      <p:cNvPicPr>
                        <a:picLocks noChangeAspect="1" noChangeArrowheads="1"/>
                      </p:cNvPicPr>
                      <p:nvPr/>
                    </p:nvPicPr>
                    <p:blipFill>
                      <a:blip r:embed="rId14"/>
                      <a:srcRect/>
                      <a:stretch>
                        <a:fillRect/>
                      </a:stretch>
                    </p:blipFill>
                    <p:spPr bwMode="auto">
                      <a:xfrm>
                        <a:off x="1295636" y="5619626"/>
                        <a:ext cx="4746625" cy="919162"/>
                      </a:xfrm>
                      <a:prstGeom prst="rect">
                        <a:avLst/>
                      </a:prstGeom>
                      <a:noFill/>
                    </p:spPr>
                  </p:pic>
                </p:oleObj>
              </mc:Fallback>
            </mc:AlternateContent>
          </a:graphicData>
        </a:graphic>
      </p:graphicFrame>
      <p:sp>
        <p:nvSpPr>
          <p:cNvPr id="17" name="Rectangle 236"/>
          <p:cNvSpPr>
            <a:spLocks noChangeArrowheads="1"/>
          </p:cNvSpPr>
          <p:nvPr/>
        </p:nvSpPr>
        <p:spPr bwMode="auto">
          <a:xfrm>
            <a:off x="1295636" y="6079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800" b="0" i="0" u="none" strike="noStrike" cap="none" normalizeH="0" baseline="0" smtClean="0">
                <a:ln>
                  <a:noFill/>
                </a:ln>
                <a:solidFill>
                  <a:schemeClr val="tx1"/>
                </a:solidFill>
                <a:effectLst/>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89</a:t>
            </a:fld>
            <a:endParaRPr lang="en-US" altLang="zh-CN"/>
          </a:p>
        </p:txBody>
      </p:sp>
      <p:grpSp>
        <p:nvGrpSpPr>
          <p:cNvPr id="3" name="Group 4"/>
          <p:cNvGrpSpPr/>
          <p:nvPr/>
        </p:nvGrpSpPr>
        <p:grpSpPr bwMode="auto">
          <a:xfrm>
            <a:off x="5943946" y="1207852"/>
            <a:ext cx="1217613" cy="1003300"/>
            <a:chOff x="7098" y="11925"/>
            <a:chExt cx="1917" cy="1581"/>
          </a:xfrm>
        </p:grpSpPr>
        <p:sp>
          <p:nvSpPr>
            <p:cNvPr id="4" name="Oval 10"/>
            <p:cNvSpPr>
              <a:spLocks noChangeArrowheads="1"/>
            </p:cNvSpPr>
            <p:nvPr/>
          </p:nvSpPr>
          <p:spPr bwMode="auto">
            <a:xfrm>
              <a:off x="8067" y="12309"/>
              <a:ext cx="570" cy="342"/>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5" name="Line 9"/>
            <p:cNvSpPr>
              <a:spLocks noChangeShapeType="1"/>
            </p:cNvSpPr>
            <p:nvPr/>
          </p:nvSpPr>
          <p:spPr bwMode="auto">
            <a:xfrm flipH="1">
              <a:off x="7098" y="12480"/>
              <a:ext cx="969" cy="10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8"/>
            <p:cNvSpPr>
              <a:spLocks noChangeShapeType="1"/>
            </p:cNvSpPr>
            <p:nvPr/>
          </p:nvSpPr>
          <p:spPr bwMode="auto">
            <a:xfrm flipV="1">
              <a:off x="7098" y="12537"/>
              <a:ext cx="1539" cy="96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rot="9000000">
              <a:off x="8100" y="12354"/>
              <a:ext cx="285" cy="399"/>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Line 6"/>
            <p:cNvSpPr>
              <a:spLocks noChangeShapeType="1"/>
            </p:cNvSpPr>
            <p:nvPr/>
          </p:nvSpPr>
          <p:spPr bwMode="auto">
            <a:xfrm flipV="1">
              <a:off x="8430" y="12030"/>
              <a:ext cx="585" cy="43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5"/>
            <p:cNvSpPr>
              <a:spLocks noChangeShapeType="1"/>
            </p:cNvSpPr>
            <p:nvPr/>
          </p:nvSpPr>
          <p:spPr bwMode="auto">
            <a:xfrm flipV="1">
              <a:off x="8445" y="11925"/>
              <a:ext cx="60" cy="5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0" name="Group 11"/>
          <p:cNvGrpSpPr/>
          <p:nvPr/>
        </p:nvGrpSpPr>
        <p:grpSpPr bwMode="auto">
          <a:xfrm>
            <a:off x="1889239" y="930357"/>
            <a:ext cx="2446338" cy="1752600"/>
            <a:chOff x="2154" y="651"/>
            <a:chExt cx="3852" cy="2760"/>
          </a:xfrm>
        </p:grpSpPr>
        <p:sp>
          <p:nvSpPr>
            <p:cNvPr id="11" name="Oval 20"/>
            <p:cNvSpPr>
              <a:spLocks noChangeArrowheads="1"/>
            </p:cNvSpPr>
            <p:nvPr/>
          </p:nvSpPr>
          <p:spPr bwMode="auto">
            <a:xfrm>
              <a:off x="2580" y="1035"/>
              <a:ext cx="3060" cy="199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2" name="Oval 19"/>
            <p:cNvSpPr>
              <a:spLocks noChangeArrowheads="1"/>
            </p:cNvSpPr>
            <p:nvPr/>
          </p:nvSpPr>
          <p:spPr bwMode="auto">
            <a:xfrm>
              <a:off x="3129" y="1356"/>
              <a:ext cx="1425" cy="13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3" name="Line 18"/>
            <p:cNvSpPr>
              <a:spLocks noChangeShapeType="1"/>
            </p:cNvSpPr>
            <p:nvPr/>
          </p:nvSpPr>
          <p:spPr bwMode="auto">
            <a:xfrm flipV="1">
              <a:off x="2658" y="837"/>
              <a:ext cx="2430" cy="23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 name="Line 17"/>
            <p:cNvSpPr>
              <a:spLocks noChangeShapeType="1"/>
            </p:cNvSpPr>
            <p:nvPr/>
          </p:nvSpPr>
          <p:spPr bwMode="auto">
            <a:xfrm>
              <a:off x="2715" y="1002"/>
              <a:ext cx="2493" cy="233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16"/>
            <p:cNvSpPr>
              <a:spLocks noChangeShapeType="1"/>
            </p:cNvSpPr>
            <p:nvPr/>
          </p:nvSpPr>
          <p:spPr bwMode="auto">
            <a:xfrm flipV="1">
              <a:off x="2154" y="2010"/>
              <a:ext cx="3852" cy="4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15"/>
            <p:cNvSpPr>
              <a:spLocks noChangeShapeType="1"/>
            </p:cNvSpPr>
            <p:nvPr/>
          </p:nvSpPr>
          <p:spPr bwMode="auto">
            <a:xfrm>
              <a:off x="3840" y="651"/>
              <a:ext cx="0" cy="27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7" name="Group 12"/>
            <p:cNvGrpSpPr/>
            <p:nvPr/>
          </p:nvGrpSpPr>
          <p:grpSpPr bwMode="auto">
            <a:xfrm>
              <a:off x="3585" y="1812"/>
              <a:ext cx="456" cy="570"/>
              <a:chOff x="7212" y="5412"/>
              <a:chExt cx="456" cy="570"/>
            </a:xfrm>
          </p:grpSpPr>
          <p:sp>
            <p:nvSpPr>
              <p:cNvPr id="18" name="Oval 14"/>
              <p:cNvSpPr>
                <a:spLocks noChangeArrowheads="1"/>
              </p:cNvSpPr>
              <p:nvPr/>
            </p:nvSpPr>
            <p:spPr bwMode="auto">
              <a:xfrm>
                <a:off x="7269" y="5469"/>
                <a:ext cx="399" cy="39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9" name="Text Box 13"/>
              <p:cNvSpPr txBox="1">
                <a:spLocks noChangeArrowheads="1"/>
              </p:cNvSpPr>
              <p:nvPr/>
            </p:nvSpPr>
            <p:spPr bwMode="auto">
              <a:xfrm>
                <a:off x="7212" y="5412"/>
                <a:ext cx="45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sp>
        <p:nvSpPr>
          <p:cNvPr id="20" name="Text Box 3"/>
          <p:cNvSpPr txBox="1">
            <a:spLocks noChangeArrowheads="1"/>
          </p:cNvSpPr>
          <p:nvPr/>
        </p:nvSpPr>
        <p:spPr bwMode="auto">
          <a:xfrm>
            <a:off x="6605934" y="1091965"/>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Text Box 2"/>
          <p:cNvSpPr txBox="1">
            <a:spLocks noChangeArrowheads="1"/>
          </p:cNvSpPr>
          <p:nvPr/>
        </p:nvSpPr>
        <p:spPr bwMode="auto">
          <a:xfrm>
            <a:off x="6996459" y="1239602"/>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Text Box 1"/>
          <p:cNvSpPr txBox="1">
            <a:spLocks noChangeArrowheads="1"/>
          </p:cNvSpPr>
          <p:nvPr/>
        </p:nvSpPr>
        <p:spPr bwMode="auto">
          <a:xfrm>
            <a:off x="6701184" y="1423752"/>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dS</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21"/>
          <p:cNvSpPr>
            <a:spLocks noChangeArrowheads="1"/>
          </p:cNvSpPr>
          <p:nvPr/>
        </p:nvSpPr>
        <p:spPr bwMode="auto">
          <a:xfrm>
            <a:off x="1485838" y="90496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27"/>
          <p:cNvSpPr>
            <a:spLocks noChangeArrowheads="1"/>
          </p:cNvSpPr>
          <p:nvPr/>
        </p:nvSpPr>
        <p:spPr bwMode="auto">
          <a:xfrm>
            <a:off x="1485838" y="13621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矩形 24"/>
          <p:cNvSpPr/>
          <p:nvPr/>
        </p:nvSpPr>
        <p:spPr>
          <a:xfrm>
            <a:off x="542593" y="2903537"/>
            <a:ext cx="7585968" cy="1477328"/>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通过闭合曲面的电通量实质就是通过闭合曲面的电力线的总数。从图中可以看到，通过内同心球面的电力线总数与通过外闭合曲面的电力线总数是相同</a:t>
            </a:r>
            <a:r>
              <a:rPr lang="zh-CN" altLang="zh-CN" b="1" dirty="0" smtClean="0">
                <a:latin typeface="仿宋" panose="02010609060101010101" pitchFamily="49" charset="-122"/>
                <a:ea typeface="仿宋" panose="02010609060101010101" pitchFamily="49" charset="-122"/>
              </a:rPr>
              <a:t>的</a:t>
            </a:r>
            <a:r>
              <a:rPr lang="zh-CN" altLang="en-US" b="1" dirty="0">
                <a:latin typeface="仿宋" panose="02010609060101010101" pitchFamily="49" charset="-122"/>
                <a:ea typeface="仿宋" panose="02010609060101010101" pitchFamily="49" charset="-122"/>
              </a:rPr>
              <a:t>。</a:t>
            </a:r>
          </a:p>
        </p:txBody>
      </p:sp>
      <p:sp>
        <p:nvSpPr>
          <p:cNvPr id="27" name="Rectangle 19"/>
          <p:cNvSpPr>
            <a:spLocks noChangeArrowheads="1"/>
          </p:cNvSpPr>
          <p:nvPr/>
        </p:nvSpPr>
        <p:spPr bwMode="auto">
          <a:xfrm>
            <a:off x="542593" y="4843380"/>
            <a:ext cx="7315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包围一个点电荷的任意曲面上的电通量等于</a:t>
            </a:r>
          </a:p>
          <a:p>
            <a:pPr algn="just">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结果与电力平方反比律分不开              </a:t>
            </a:r>
          </a:p>
        </p:txBody>
      </p:sp>
      <p:graphicFrame>
        <p:nvGraphicFramePr>
          <p:cNvPr id="28" name="Object 20"/>
          <p:cNvGraphicFramePr>
            <a:graphicFrameLocks noChangeAspect="1"/>
          </p:cNvGraphicFramePr>
          <p:nvPr/>
        </p:nvGraphicFramePr>
        <p:xfrm>
          <a:off x="7857793" y="4681962"/>
          <a:ext cx="874713" cy="990600"/>
        </p:xfrm>
        <a:graphic>
          <a:graphicData uri="http://schemas.openxmlformats.org/presentationml/2006/ole">
            <mc:AlternateContent xmlns:mc="http://schemas.openxmlformats.org/markup-compatibility/2006">
              <mc:Choice xmlns:v="urn:schemas-microsoft-com:vml" Requires="v">
                <p:oleObj spid="_x0000_s70960" r:id="rId3" imgW="330200" imgH="368300" progId="Equation.3">
                  <p:embed/>
                </p:oleObj>
              </mc:Choice>
              <mc:Fallback>
                <p:oleObj r:id="rId3" imgW="330200" imgH="368300" progId="Equation.3">
                  <p:embed/>
                  <p:pic>
                    <p:nvPicPr>
                      <p:cNvPr id="0" name="图片 707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793" y="4681962"/>
                        <a:ext cx="8747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1"/>
          <p:cNvGraphicFramePr>
            <a:graphicFrameLocks noChangeAspect="1"/>
          </p:cNvGraphicFramePr>
          <p:nvPr/>
        </p:nvGraphicFramePr>
        <p:xfrm>
          <a:off x="6105193" y="5367762"/>
          <a:ext cx="1371600" cy="614363"/>
        </p:xfrm>
        <a:graphic>
          <a:graphicData uri="http://schemas.openxmlformats.org/presentationml/2006/ole">
            <mc:AlternateContent xmlns:mc="http://schemas.openxmlformats.org/markup-compatibility/2006">
              <mc:Choice xmlns:v="urn:schemas-microsoft-com:vml" Requires="v">
                <p:oleObj spid="_x0000_s70961" r:id="rId5" imgW="508000" imgH="228600" progId="Equation.3">
                  <p:embed/>
                </p:oleObj>
              </mc:Choice>
              <mc:Fallback>
                <p:oleObj r:id="rId5" imgW="508000" imgH="228600" progId="Equation.3">
                  <p:embed/>
                  <p:pic>
                    <p:nvPicPr>
                      <p:cNvPr id="0" name="图片 707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193" y="5367762"/>
                        <a:ext cx="137160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a:t>
            </a:fld>
            <a:endParaRPr lang="en-US" altLang="zh-CN"/>
          </a:p>
        </p:txBody>
      </p:sp>
      <p:sp>
        <p:nvSpPr>
          <p:cNvPr id="3" name="文本框 2"/>
          <p:cNvSpPr txBox="1"/>
          <p:nvPr/>
        </p:nvSpPr>
        <p:spPr>
          <a:xfrm>
            <a:off x="575556" y="789128"/>
            <a:ext cx="8064896"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1. </a:t>
            </a:r>
            <a:r>
              <a:rPr lang="zh-CN" altLang="en-US" sz="3200" b="1" dirty="0" smtClean="0">
                <a:solidFill>
                  <a:srgbClr val="C00000"/>
                </a:solidFill>
                <a:latin typeface="仿宋" panose="02010609060101010101" pitchFamily="49" charset="-122"/>
                <a:ea typeface="仿宋" panose="02010609060101010101" pitchFamily="49" charset="-122"/>
              </a:rPr>
              <a:t>现象</a:t>
            </a:r>
            <a:r>
              <a:rPr lang="zh-CN" altLang="en-US" sz="3200" dirty="0" smtClean="0">
                <a:latin typeface="仿宋" panose="02010609060101010101" pitchFamily="49" charset="-122"/>
                <a:ea typeface="仿宋" panose="02010609060101010101" pitchFamily="49" charset="-122"/>
              </a:rPr>
              <a:t>：两个物体分别带电，有相互作用。</a:t>
            </a:r>
            <a:endParaRPr lang="zh-CN" altLang="en-US" sz="3200" dirty="0">
              <a:latin typeface="仿宋" panose="02010609060101010101" pitchFamily="49" charset="-122"/>
              <a:ea typeface="仿宋" panose="02010609060101010101" pitchFamily="49" charset="-122"/>
            </a:endParaRPr>
          </a:p>
        </p:txBody>
      </p:sp>
      <p:sp>
        <p:nvSpPr>
          <p:cNvPr id="4" name="矩形 3"/>
          <p:cNvSpPr/>
          <p:nvPr/>
        </p:nvSpPr>
        <p:spPr>
          <a:xfrm>
            <a:off x="1907704" y="1472923"/>
            <a:ext cx="1261884" cy="553998"/>
          </a:xfrm>
          <a:prstGeom prst="rect">
            <a:avLst/>
          </a:prstGeom>
        </p:spPr>
        <p:txBody>
          <a:bodyPr wrap="non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电作用</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83567" y="2204864"/>
            <a:ext cx="7646781" cy="553998"/>
          </a:xfrm>
          <a:prstGeom prst="rect">
            <a:avLst/>
          </a:prstGeom>
          <a:noFill/>
        </p:spPr>
        <p:txBody>
          <a:bodyPr wrap="square" rtlCol="0">
            <a:spAutoFit/>
          </a:bodyPr>
          <a:lstStyle/>
          <a:p>
            <a:pPr algn="l">
              <a:lnSpc>
                <a:spcPct val="125000"/>
              </a:lnSpc>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特点</a:t>
            </a:r>
            <a:r>
              <a:rPr lang="zh-CN" altLang="en-US" dirty="0" smtClean="0">
                <a:latin typeface="仿宋" panose="02010609060101010101" pitchFamily="49" charset="-122"/>
                <a:ea typeface="仿宋" panose="02010609060101010101" pitchFamily="49" charset="-122"/>
              </a:rPr>
              <a:t>：非接触</a:t>
            </a:r>
            <a:endParaRPr lang="zh-CN" altLang="en-US" dirty="0">
              <a:latin typeface="仿宋" panose="02010609060101010101" pitchFamily="49" charset="-122"/>
              <a:ea typeface="仿宋" panose="02010609060101010101" pitchFamily="49" charset="-122"/>
            </a:endParaRPr>
          </a:p>
        </p:txBody>
      </p:sp>
      <p:sp>
        <p:nvSpPr>
          <p:cNvPr id="6" name="矩形 5"/>
          <p:cNvSpPr/>
          <p:nvPr/>
        </p:nvSpPr>
        <p:spPr>
          <a:xfrm>
            <a:off x="1908617" y="2758862"/>
            <a:ext cx="3108543" cy="553998"/>
          </a:xfrm>
          <a:prstGeom prst="rect">
            <a:avLst/>
          </a:prstGeom>
        </p:spPr>
        <p:txBody>
          <a:bodyPr wrap="non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真空下可以相互作用</a:t>
            </a:r>
            <a:endParaRPr lang="zh-CN" altLang="en-US"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44" y="3492479"/>
            <a:ext cx="3429000" cy="2876550"/>
          </a:xfrm>
          <a:prstGeom prst="rect">
            <a:avLst/>
          </a:prstGeom>
        </p:spPr>
      </p:pic>
      <p:pic>
        <p:nvPicPr>
          <p:cNvPr id="7" name="图片 6"/>
          <p:cNvPicPr>
            <a:picLocks noChangeAspect="1"/>
          </p:cNvPicPr>
          <p:nvPr/>
        </p:nvPicPr>
        <p:blipFill>
          <a:blip r:embed="rId3"/>
          <a:stretch>
            <a:fillRect/>
          </a:stretch>
        </p:blipFill>
        <p:spPr>
          <a:xfrm>
            <a:off x="5480262" y="3577997"/>
            <a:ext cx="2080069" cy="2640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90</a:t>
            </a:fld>
            <a:endParaRPr lang="en-US" altLang="zh-CN"/>
          </a:p>
        </p:txBody>
      </p:sp>
      <p:pic>
        <p:nvPicPr>
          <p:cNvPr id="3" name="Picture 4" descr="ne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088740"/>
            <a:ext cx="2514600" cy="1760538"/>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p:nvPr/>
        </p:nvSpPr>
        <p:spPr>
          <a:xfrm>
            <a:off x="359532" y="887760"/>
            <a:ext cx="9144000" cy="5589240"/>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zh-CN" altLang="en-US" sz="2800" kern="0" dirty="0" smtClean="0">
                <a:latin typeface="仿宋" panose="02010609060101010101" pitchFamily="49" charset="-122"/>
                <a:ea typeface="仿宋" panose="02010609060101010101" pitchFamily="49" charset="-122"/>
              </a:rPr>
              <a:t>（</a:t>
            </a:r>
            <a:r>
              <a:rPr lang="en-US" altLang="zh-CN" sz="2800" kern="0" dirty="0" smtClean="0">
                <a:latin typeface="仿宋" panose="02010609060101010101" pitchFamily="49" charset="-122"/>
                <a:ea typeface="仿宋" panose="02010609060101010101" pitchFamily="49" charset="-122"/>
              </a:rPr>
              <a:t>2</a:t>
            </a:r>
            <a:r>
              <a:rPr lang="zh-CN" altLang="en-US" sz="2800" kern="0" dirty="0" smtClean="0">
                <a:latin typeface="仿宋" panose="02010609060101010101" pitchFamily="49" charset="-122"/>
                <a:ea typeface="仿宋" panose="02010609060101010101" pitchFamily="49" charset="-122"/>
              </a:rPr>
              <a:t>）高斯面内无电荷：</a:t>
            </a:r>
            <a:endParaRPr lang="en-US" altLang="zh-CN" sz="2800" kern="0" dirty="0" smtClean="0">
              <a:latin typeface="仿宋" panose="02010609060101010101" pitchFamily="49" charset="-122"/>
              <a:ea typeface="仿宋" panose="02010609060101010101" pitchFamily="49" charset="-122"/>
            </a:endParaRPr>
          </a:p>
          <a:p>
            <a:pPr marL="0" indent="0">
              <a:buFontTx/>
              <a:buNone/>
            </a:pPr>
            <a:r>
              <a:rPr lang="zh-CN" altLang="en-US" sz="2800" kern="0" dirty="0" smtClean="0">
                <a:latin typeface="仿宋" panose="02010609060101010101" pitchFamily="49" charset="-122"/>
                <a:ea typeface="仿宋" panose="02010609060101010101" pitchFamily="49" charset="-122"/>
              </a:rPr>
              <a:t> 在没有电荷的地方，电力线不会</a:t>
            </a:r>
            <a:endParaRPr lang="en-US" altLang="zh-CN" sz="2800" kern="0" dirty="0" smtClean="0">
              <a:latin typeface="仿宋" panose="02010609060101010101" pitchFamily="49" charset="-122"/>
              <a:ea typeface="仿宋" panose="02010609060101010101" pitchFamily="49" charset="-122"/>
            </a:endParaRPr>
          </a:p>
          <a:p>
            <a:pPr marL="0" indent="0">
              <a:buFontTx/>
              <a:buNone/>
            </a:pPr>
            <a:r>
              <a:rPr lang="en-US" altLang="zh-CN" sz="2800" kern="0" dirty="0" smtClean="0">
                <a:latin typeface="仿宋" panose="02010609060101010101" pitchFamily="49" charset="-122"/>
                <a:ea typeface="仿宋" panose="02010609060101010101" pitchFamily="49" charset="-122"/>
              </a:rPr>
              <a:t> </a:t>
            </a:r>
            <a:r>
              <a:rPr lang="zh-CN" altLang="en-US" sz="2800" kern="0" dirty="0" smtClean="0">
                <a:latin typeface="仿宋" panose="02010609060101010101" pitchFamily="49" charset="-122"/>
                <a:ea typeface="仿宋" panose="02010609060101010101" pitchFamily="49" charset="-122"/>
              </a:rPr>
              <a:t>中断。故：</a:t>
            </a:r>
            <a:endParaRPr lang="en-US" altLang="zh-CN" sz="2800" kern="0" dirty="0" smtClean="0">
              <a:latin typeface="仿宋" panose="02010609060101010101" pitchFamily="49" charset="-122"/>
              <a:ea typeface="仿宋" panose="02010609060101010101" pitchFamily="49" charset="-122"/>
            </a:endParaRPr>
          </a:p>
          <a:p>
            <a:pPr marL="0" indent="0">
              <a:buFontTx/>
              <a:buNone/>
            </a:pPr>
            <a:endParaRPr lang="en-US" altLang="zh-CN" sz="1800" kern="0" dirty="0" smtClean="0">
              <a:latin typeface="仿宋" panose="02010609060101010101" pitchFamily="49" charset="-122"/>
              <a:ea typeface="仿宋" panose="02010609060101010101" pitchFamily="49" charset="-122"/>
            </a:endParaRPr>
          </a:p>
          <a:p>
            <a:pPr marL="0" indent="0">
              <a:buFontTx/>
              <a:buNone/>
            </a:pPr>
            <a:endParaRPr lang="zh-CN" altLang="en-US" sz="2800" kern="0"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nvGraphicFramePr>
        <p:xfrm>
          <a:off x="2663788" y="1969009"/>
          <a:ext cx="1872208" cy="920758"/>
        </p:xfrm>
        <a:graphic>
          <a:graphicData uri="http://schemas.openxmlformats.org/presentationml/2006/ole">
            <mc:AlternateContent xmlns:mc="http://schemas.openxmlformats.org/markup-compatibility/2006">
              <mc:Choice xmlns:v="urn:schemas-microsoft-com:vml" Requires="v">
                <p:oleObj spid="_x0000_s62132" name="公式" r:id="rId4" imgW="18592800" imgH="9144000" progId="Equation.3">
                  <p:embed/>
                </p:oleObj>
              </mc:Choice>
              <mc:Fallback>
                <p:oleObj name="公式" r:id="rId4" imgW="18592800" imgH="9144000" progId="Equation.3">
                  <p:embed/>
                  <p:pic>
                    <p:nvPicPr>
                      <p:cNvPr id="0" name="图片 61805"/>
                      <p:cNvPicPr/>
                      <p:nvPr/>
                    </p:nvPicPr>
                    <p:blipFill>
                      <a:blip r:embed="rId5"/>
                      <a:stretch>
                        <a:fillRect/>
                      </a:stretch>
                    </p:blipFill>
                    <p:spPr>
                      <a:xfrm>
                        <a:off x="2663788" y="1969009"/>
                        <a:ext cx="1872208" cy="920758"/>
                      </a:xfrm>
                      <a:prstGeom prst="rect">
                        <a:avLst/>
                      </a:prstGeom>
                    </p:spPr>
                  </p:pic>
                </p:oleObj>
              </mc:Fallback>
            </mc:AlternateContent>
          </a:graphicData>
        </a:graphic>
      </p:graphicFrame>
      <p:sp>
        <p:nvSpPr>
          <p:cNvPr id="6" name="Rectangle 3"/>
          <p:cNvSpPr txBox="1">
            <a:spLocks noChangeArrowheads="1"/>
          </p:cNvSpPr>
          <p:nvPr/>
        </p:nvSpPr>
        <p:spPr>
          <a:xfrm>
            <a:off x="378804" y="3104963"/>
            <a:ext cx="4802187" cy="908161"/>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kern="0" dirty="0" smtClean="0">
                <a:latin typeface="仿宋" panose="02010609060101010101" pitchFamily="49" charset="-122"/>
                <a:ea typeface="仿宋" panose="02010609060101010101" pitchFamily="49" charset="-122"/>
              </a:rPr>
              <a:t>闭合曲面不包围点电荷 ，</a:t>
            </a:r>
            <a:r>
              <a:rPr lang="en-US" altLang="zh-CN" sz="2800" kern="0" dirty="0" err="1" smtClean="0">
                <a:latin typeface="仿宋" panose="02010609060101010101" pitchFamily="49" charset="-122"/>
                <a:ea typeface="仿宋" panose="02010609060101010101" pitchFamily="49" charset="-122"/>
              </a:rPr>
              <a:t>dS</a:t>
            </a:r>
            <a:r>
              <a:rPr lang="en-US" altLang="zh-CN" sz="2800" kern="0" dirty="0" err="1" smtClean="0">
                <a:latin typeface="仿宋" panose="02010609060101010101" pitchFamily="49" charset="-122"/>
                <a:ea typeface="仿宋" panose="02010609060101010101" pitchFamily="49" charset="-122"/>
                <a:cs typeface="Times New Roman" panose="02020603050405020304" pitchFamily="18" charset="0"/>
              </a:rPr>
              <a:t>´</a:t>
            </a:r>
            <a:r>
              <a:rPr lang="zh-CN" altLang="en-US" sz="2800" kern="0" dirty="0" smtClean="0">
                <a:latin typeface="仿宋" panose="02010609060101010101" pitchFamily="49" charset="-122"/>
                <a:ea typeface="仿宋" panose="02010609060101010101" pitchFamily="49" charset="-122"/>
              </a:rPr>
              <a:t>与</a:t>
            </a:r>
            <a:r>
              <a:rPr lang="en-US" altLang="zh-CN" sz="2800" kern="0" dirty="0" err="1" smtClean="0">
                <a:latin typeface="仿宋" panose="02010609060101010101" pitchFamily="49" charset="-122"/>
                <a:ea typeface="仿宋" panose="02010609060101010101" pitchFamily="49" charset="-122"/>
              </a:rPr>
              <a:t>dS</a:t>
            </a:r>
            <a:r>
              <a:rPr lang="zh-CN" altLang="en-US" sz="2800" kern="0" dirty="0" smtClean="0">
                <a:latin typeface="仿宋" panose="02010609060101010101" pitchFamily="49" charset="-122"/>
                <a:ea typeface="仿宋" panose="02010609060101010101" pitchFamily="49" charset="-122"/>
              </a:rPr>
              <a:t>所对的立体角 </a:t>
            </a:r>
            <a:endParaRPr lang="zh-CN" altLang="en-US" sz="2800" kern="0" dirty="0">
              <a:latin typeface="仿宋" panose="02010609060101010101" pitchFamily="49" charset="-122"/>
              <a:ea typeface="仿宋" panose="02010609060101010101" pitchFamily="49" charset="-122"/>
            </a:endParaRPr>
          </a:p>
        </p:txBody>
      </p:sp>
      <p:graphicFrame>
        <p:nvGraphicFramePr>
          <p:cNvPr id="7" name="Object 5"/>
          <p:cNvGraphicFramePr>
            <a:graphicFrameLocks noChangeAspect="1"/>
          </p:cNvGraphicFramePr>
          <p:nvPr/>
        </p:nvGraphicFramePr>
        <p:xfrm>
          <a:off x="6003379" y="3248514"/>
          <a:ext cx="1785937" cy="455612"/>
        </p:xfrm>
        <a:graphic>
          <a:graphicData uri="http://schemas.openxmlformats.org/presentationml/2006/ole">
            <mc:AlternateContent xmlns:mc="http://schemas.openxmlformats.org/markup-compatibility/2006">
              <mc:Choice xmlns:v="urn:schemas-microsoft-com:vml" Requires="v">
                <p:oleObj spid="_x0000_s62133" name="Equation" r:id="rId6" imgW="698500" imgH="177800" progId="Equation.3">
                  <p:embed/>
                </p:oleObj>
              </mc:Choice>
              <mc:Fallback>
                <p:oleObj name="Equation" r:id="rId6" imgW="698500" imgH="177800" progId="Equation.3">
                  <p:embed/>
                  <p:pic>
                    <p:nvPicPr>
                      <p:cNvPr id="0" name="图片 618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3379" y="3248514"/>
                        <a:ext cx="1785937"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378804" y="4063638"/>
            <a:ext cx="426720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a:latin typeface="仿宋" panose="02010609060101010101" pitchFamily="49" charset="-122"/>
                <a:ea typeface="仿宋" panose="02010609060101010101" pitchFamily="49" charset="-122"/>
              </a:rPr>
              <a:t>则电通量也有 </a:t>
            </a:r>
          </a:p>
        </p:txBody>
      </p:sp>
      <p:graphicFrame>
        <p:nvGraphicFramePr>
          <p:cNvPr id="9" name="Object 8"/>
          <p:cNvGraphicFramePr>
            <a:graphicFrameLocks noChangeAspect="1"/>
          </p:cNvGraphicFramePr>
          <p:nvPr/>
        </p:nvGraphicFramePr>
        <p:xfrm>
          <a:off x="6038242" y="3984320"/>
          <a:ext cx="1785937" cy="508000"/>
        </p:xfrm>
        <a:graphic>
          <a:graphicData uri="http://schemas.openxmlformats.org/presentationml/2006/ole">
            <mc:AlternateContent xmlns:mc="http://schemas.openxmlformats.org/markup-compatibility/2006">
              <mc:Choice xmlns:v="urn:schemas-microsoft-com:vml" Requires="v">
                <p:oleObj spid="_x0000_s62134" name="Equation" r:id="rId8" imgW="698500" imgH="215900" progId="Equation.3">
                  <p:embed/>
                </p:oleObj>
              </mc:Choice>
              <mc:Fallback>
                <p:oleObj name="Equation" r:id="rId8" imgW="698500" imgH="215900" progId="Equation.3">
                  <p:embed/>
                  <p:pic>
                    <p:nvPicPr>
                      <p:cNvPr id="0" name="图片 618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8242" y="3984320"/>
                        <a:ext cx="1785937"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p:cNvSpPr>
            <a:spLocks noChangeArrowheads="1"/>
          </p:cNvSpPr>
          <p:nvPr/>
        </p:nvSpPr>
        <p:spPr bwMode="auto">
          <a:xfrm>
            <a:off x="378804" y="4825638"/>
            <a:ext cx="548640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dirty="0">
                <a:latin typeface="仿宋" panose="02010609060101010101" pitchFamily="49" charset="-122"/>
                <a:ea typeface="仿宋" panose="02010609060101010101" pitchFamily="49" charset="-122"/>
              </a:rPr>
              <a:t>对于闭合面</a:t>
            </a:r>
            <a:r>
              <a:rPr lang="en-US" altLang="zh-CN" sz="2800" dirty="0">
                <a:latin typeface="仿宋" panose="02010609060101010101" pitchFamily="49" charset="-122"/>
                <a:ea typeface="仿宋" panose="02010609060101010101" pitchFamily="49" charset="-122"/>
              </a:rPr>
              <a:t>S’+S</a:t>
            </a:r>
            <a:r>
              <a:rPr lang="zh-CN" altLang="en-US" sz="2800" dirty="0">
                <a:latin typeface="仿宋" panose="02010609060101010101" pitchFamily="49" charset="-122"/>
                <a:ea typeface="仿宋" panose="02010609060101010101" pitchFamily="49" charset="-122"/>
              </a:rPr>
              <a:t>，总通量为 </a:t>
            </a:r>
          </a:p>
        </p:txBody>
      </p:sp>
      <p:graphicFrame>
        <p:nvGraphicFramePr>
          <p:cNvPr id="11" name="Object 11"/>
          <p:cNvGraphicFramePr>
            <a:graphicFrameLocks noChangeAspect="1"/>
          </p:cNvGraphicFramePr>
          <p:nvPr/>
        </p:nvGraphicFramePr>
        <p:xfrm>
          <a:off x="6017604" y="4670120"/>
          <a:ext cx="1600200" cy="660400"/>
        </p:xfrm>
        <a:graphic>
          <a:graphicData uri="http://schemas.openxmlformats.org/presentationml/2006/ole">
            <mc:AlternateContent xmlns:mc="http://schemas.openxmlformats.org/markup-compatibility/2006">
              <mc:Choice xmlns:v="urn:schemas-microsoft-com:vml" Requires="v">
                <p:oleObj spid="_x0000_s62135" r:id="rId10" imgW="481965" imgH="215900" progId="Equation.3">
                  <p:embed/>
                </p:oleObj>
              </mc:Choice>
              <mc:Fallback>
                <p:oleObj r:id="rId10" imgW="481965" imgH="215900" progId="Equation.3">
                  <p:embed/>
                  <p:pic>
                    <p:nvPicPr>
                      <p:cNvPr id="0" name="图片 618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7604" y="4670120"/>
                        <a:ext cx="16002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3"/>
          <p:cNvSpPr>
            <a:spLocks noChangeArrowheads="1"/>
          </p:cNvSpPr>
          <p:nvPr/>
        </p:nvSpPr>
        <p:spPr bwMode="auto">
          <a:xfrm>
            <a:off x="359532" y="5469041"/>
            <a:ext cx="8496944" cy="97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dirty="0">
                <a:latin typeface="仿宋" panose="02010609060101010101" pitchFamily="49" charset="-122"/>
                <a:ea typeface="仿宋" panose="02010609060101010101" pitchFamily="49" charset="-122"/>
              </a:rPr>
              <a:t>结论：通过不包围点电荷的闭合曲面的电通量为零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91</a:t>
            </a:fld>
            <a:endParaRPr lang="en-US" altLang="zh-CN"/>
          </a:p>
        </p:txBody>
      </p:sp>
      <p:sp>
        <p:nvSpPr>
          <p:cNvPr id="3" name="矩形 2"/>
          <p:cNvSpPr/>
          <p:nvPr/>
        </p:nvSpPr>
        <p:spPr>
          <a:xfrm>
            <a:off x="429308" y="908720"/>
            <a:ext cx="6806988" cy="523220"/>
          </a:xfrm>
          <a:prstGeom prst="rect">
            <a:avLst/>
          </a:prstGeom>
        </p:spPr>
        <p:txBody>
          <a:bodyPr wrap="square">
            <a:spAutoFit/>
          </a:bodyPr>
          <a:lstStyle/>
          <a:p>
            <a:pPr marL="0" indent="0" algn="l">
              <a:buFontTx/>
              <a:buNone/>
            </a:pPr>
            <a:r>
              <a:rPr lang="zh-CN" altLang="en-US" sz="2800" kern="0" dirty="0">
                <a:latin typeface="仿宋" panose="02010609060101010101" pitchFamily="49" charset="-122"/>
                <a:ea typeface="仿宋" panose="02010609060101010101" pitchFamily="49" charset="-122"/>
              </a:rPr>
              <a:t>（</a:t>
            </a:r>
            <a:r>
              <a:rPr lang="en-US" altLang="zh-CN" sz="2800" kern="0" dirty="0">
                <a:latin typeface="仿宋" panose="02010609060101010101" pitchFamily="49" charset="-122"/>
                <a:ea typeface="仿宋" panose="02010609060101010101" pitchFamily="49" charset="-122"/>
              </a:rPr>
              <a:t>3</a:t>
            </a:r>
            <a:r>
              <a:rPr lang="zh-CN" altLang="en-US" sz="2800" kern="0" dirty="0" smtClean="0">
                <a:latin typeface="仿宋" panose="02010609060101010101" pitchFamily="49" charset="-122"/>
                <a:ea typeface="仿宋" panose="02010609060101010101" pitchFamily="49" charset="-122"/>
              </a:rPr>
              <a:t>）</a:t>
            </a:r>
            <a:endParaRPr lang="en-US" altLang="zh-CN" sz="2800" kern="0" dirty="0">
              <a:latin typeface="仿宋" panose="02010609060101010101" pitchFamily="49" charset="-122"/>
              <a:ea typeface="仿宋" panose="02010609060101010101" pitchFamily="49" charset="-122"/>
            </a:endParaRPr>
          </a:p>
        </p:txBody>
      </p:sp>
      <p:pic>
        <p:nvPicPr>
          <p:cNvPr id="4" name="Picture 7" descr="ne1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33400"/>
            <a:ext cx="3048000" cy="23447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09600" y="1905000"/>
            <a:ext cx="5366556" cy="24384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90000"/>
              </a:lnSpc>
            </a:pPr>
            <a:r>
              <a:rPr lang="zh-CN" altLang="en-US" sz="2800" b="1" kern="0" dirty="0" smtClean="0">
                <a:latin typeface="仿宋" panose="02010609060101010101" pitchFamily="49" charset="-122"/>
                <a:ea typeface="仿宋" panose="02010609060101010101" pitchFamily="49" charset="-122"/>
              </a:rPr>
              <a:t>设带电体系由</a:t>
            </a:r>
            <a:r>
              <a:rPr lang="en-US" altLang="zh-CN" sz="2800" b="1" i="1" kern="0" dirty="0" smtClean="0">
                <a:latin typeface="仿宋" panose="02010609060101010101" pitchFamily="49" charset="-122"/>
                <a:ea typeface="仿宋" panose="02010609060101010101" pitchFamily="49" charset="-122"/>
              </a:rPr>
              <a:t>n</a:t>
            </a:r>
            <a:r>
              <a:rPr lang="zh-CN" altLang="en-US" sz="2800" b="1" kern="0" dirty="0" smtClean="0">
                <a:latin typeface="仿宋" panose="02010609060101010101" pitchFamily="49" charset="-122"/>
                <a:ea typeface="仿宋" panose="02010609060101010101" pitchFamily="49" charset="-122"/>
              </a:rPr>
              <a:t>个点电荷组成 ，其中 </a:t>
            </a:r>
            <a:r>
              <a:rPr lang="en-US" altLang="zh-CN" sz="2800" b="1" i="1" kern="0" dirty="0" smtClean="0">
                <a:latin typeface="仿宋" panose="02010609060101010101" pitchFamily="49" charset="-122"/>
                <a:ea typeface="仿宋" panose="02010609060101010101" pitchFamily="49" charset="-122"/>
              </a:rPr>
              <a:t>k</a:t>
            </a:r>
            <a:r>
              <a:rPr lang="zh-CN" altLang="en-US" sz="2800" b="1" kern="0" dirty="0" smtClean="0">
                <a:latin typeface="仿宋" panose="02010609060101010101" pitchFamily="49" charset="-122"/>
                <a:ea typeface="仿宋" panose="02010609060101010101" pitchFamily="49" charset="-122"/>
              </a:rPr>
              <a:t>个在</a:t>
            </a:r>
            <a:r>
              <a:rPr lang="zh-CN" altLang="en-US" sz="2800" b="1" kern="0" dirty="0" smtClean="0">
                <a:solidFill>
                  <a:srgbClr val="800000"/>
                </a:solidFill>
                <a:latin typeface="仿宋" panose="02010609060101010101" pitchFamily="49" charset="-122"/>
                <a:ea typeface="仿宋" panose="02010609060101010101" pitchFamily="49" charset="-122"/>
              </a:rPr>
              <a:t>闭合面内</a:t>
            </a:r>
            <a:r>
              <a:rPr lang="zh-CN" altLang="en-US" sz="2800" b="1" kern="0" dirty="0" smtClean="0">
                <a:latin typeface="仿宋" panose="02010609060101010101" pitchFamily="49" charset="-122"/>
                <a:ea typeface="仿宋" panose="02010609060101010101" pitchFamily="49" charset="-122"/>
              </a:rPr>
              <a:t>，</a:t>
            </a:r>
            <a:r>
              <a:rPr lang="en-US" altLang="zh-CN" sz="2800" b="1" i="1" kern="0" dirty="0" smtClean="0">
                <a:latin typeface="仿宋" panose="02010609060101010101" pitchFamily="49" charset="-122"/>
                <a:ea typeface="仿宋" panose="02010609060101010101" pitchFamily="49" charset="-122"/>
              </a:rPr>
              <a:t>n-k</a:t>
            </a:r>
            <a:r>
              <a:rPr lang="zh-CN" altLang="en-US" sz="2800" b="1" kern="0" dirty="0" smtClean="0">
                <a:latin typeface="仿宋" panose="02010609060101010101" pitchFamily="49" charset="-122"/>
                <a:ea typeface="仿宋" panose="02010609060101010101" pitchFamily="49" charset="-122"/>
              </a:rPr>
              <a:t>个在</a:t>
            </a:r>
            <a:r>
              <a:rPr lang="zh-CN" altLang="en-US" sz="2800" b="1" kern="0" dirty="0" smtClean="0">
                <a:solidFill>
                  <a:srgbClr val="800000"/>
                </a:solidFill>
                <a:latin typeface="仿宋" panose="02010609060101010101" pitchFamily="49" charset="-122"/>
                <a:ea typeface="仿宋" panose="02010609060101010101" pitchFamily="49" charset="-122"/>
              </a:rPr>
              <a:t>闭合面外</a:t>
            </a:r>
          </a:p>
          <a:p>
            <a:pPr>
              <a:lnSpc>
                <a:spcPct val="90000"/>
              </a:lnSpc>
            </a:pPr>
            <a:r>
              <a:rPr lang="zh-CN" altLang="en-US" sz="2800" b="1" kern="0" dirty="0" smtClean="0">
                <a:latin typeface="仿宋" panose="02010609060101010101" pitchFamily="49" charset="-122"/>
                <a:ea typeface="仿宋" panose="02010609060101010101" pitchFamily="49" charset="-122"/>
              </a:rPr>
              <a:t>由场强叠加原理，通过闭合面的总通量为</a:t>
            </a:r>
            <a:r>
              <a:rPr lang="zh-CN" altLang="en-US" sz="2800" kern="0" dirty="0" smtClean="0">
                <a:latin typeface="仿宋" panose="02010609060101010101" pitchFamily="49" charset="-122"/>
                <a:ea typeface="仿宋" panose="02010609060101010101" pitchFamily="49" charset="-122"/>
              </a:rPr>
              <a:t> </a:t>
            </a:r>
            <a:endParaRPr lang="zh-CN" altLang="en-US" sz="2800" kern="0" dirty="0">
              <a:latin typeface="仿宋" panose="02010609060101010101" pitchFamily="49" charset="-122"/>
              <a:ea typeface="仿宋" panose="02010609060101010101" pitchFamily="49" charset="-122"/>
            </a:endParaRPr>
          </a:p>
        </p:txBody>
      </p:sp>
      <p:graphicFrame>
        <p:nvGraphicFramePr>
          <p:cNvPr id="6" name="Object 5"/>
          <p:cNvGraphicFramePr>
            <a:graphicFrameLocks noChangeAspect="1"/>
          </p:cNvGraphicFramePr>
          <p:nvPr/>
        </p:nvGraphicFramePr>
        <p:xfrm>
          <a:off x="838200" y="4343400"/>
          <a:ext cx="5867400" cy="1895475"/>
        </p:xfrm>
        <a:graphic>
          <a:graphicData uri="http://schemas.openxmlformats.org/presentationml/2006/ole">
            <mc:AlternateContent xmlns:mc="http://schemas.openxmlformats.org/markup-compatibility/2006">
              <mc:Choice xmlns:v="urn:schemas-microsoft-com:vml" Requires="v">
                <p:oleObj spid="_x0000_s64686" r:id="rId4" imgW="2654300" imgH="838200" progId="Equation.3">
                  <p:embed/>
                </p:oleObj>
              </mc:Choice>
              <mc:Fallback>
                <p:oleObj r:id="rId4" imgW="2654300" imgH="838200" progId="Equation.3">
                  <p:embed/>
                  <p:pic>
                    <p:nvPicPr>
                      <p:cNvPr id="0" name="图片 646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343400"/>
                        <a:ext cx="5867400" cy="189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4384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=0</a:t>
            </a:r>
          </a:p>
        </p:txBody>
      </p:sp>
      <p:sp>
        <p:nvSpPr>
          <p:cNvPr id="8" name="矩形 7"/>
          <p:cNvSpPr/>
          <p:nvPr/>
        </p:nvSpPr>
        <p:spPr>
          <a:xfrm>
            <a:off x="1367644" y="899195"/>
            <a:ext cx="4134465" cy="523220"/>
          </a:xfrm>
          <a:prstGeom prst="rect">
            <a:avLst/>
          </a:prstGeom>
        </p:spPr>
        <p:txBody>
          <a:bodyPr wrap="none">
            <a:spAutoFit/>
          </a:bodyPr>
          <a:lstStyle/>
          <a:p>
            <a:pPr marL="0" indent="0">
              <a:buNone/>
            </a:pPr>
            <a:r>
              <a:rPr lang="zh-CN" altLang="en-US" sz="2800" dirty="0">
                <a:latin typeface="仿宋" panose="02010609060101010101" pitchFamily="49" charset="-122"/>
                <a:ea typeface="仿宋" panose="02010609060101010101" pitchFamily="49" charset="-122"/>
              </a:rPr>
              <a:t>高斯</a:t>
            </a:r>
            <a:r>
              <a:rPr lang="zh-CN" altLang="en-US" sz="2800" dirty="0" smtClean="0">
                <a:latin typeface="仿宋" panose="02010609060101010101" pitchFamily="49" charset="-122"/>
                <a:ea typeface="仿宋" panose="02010609060101010101" pitchFamily="49" charset="-122"/>
              </a:rPr>
              <a:t>面内</a:t>
            </a:r>
            <a:r>
              <a:rPr lang="zh-CN" altLang="en-US" sz="2800" dirty="0">
                <a:latin typeface="仿宋" panose="02010609060101010101" pitchFamily="49" charset="-122"/>
                <a:ea typeface="仿宋" panose="02010609060101010101" pitchFamily="49" charset="-122"/>
              </a:rPr>
              <a:t>有任意带电体：</a:t>
            </a:r>
            <a:endParaRPr lang="en-US" altLang="zh-CN" sz="2800" dirty="0">
              <a:latin typeface="仿宋" panose="02010609060101010101" pitchFamily="49" charset="-122"/>
              <a:ea typeface="仿宋" panose="02010609060101010101" pitchFamily="49" charset="-122"/>
            </a:endParaRPr>
          </a:p>
        </p:txBody>
      </p:sp>
      <p:sp>
        <p:nvSpPr>
          <p:cNvPr id="9" name="Line 9"/>
          <p:cNvSpPr>
            <a:spLocks noChangeShapeType="1"/>
          </p:cNvSpPr>
          <p:nvPr/>
        </p:nvSpPr>
        <p:spPr bwMode="auto">
          <a:xfrm flipV="1">
            <a:off x="1219200" y="6172200"/>
            <a:ext cx="3581400" cy="0"/>
          </a:xfrm>
          <a:prstGeom prst="line">
            <a:avLst/>
          </a:prstGeom>
          <a:noFill/>
          <a:ln w="57150" cmpd="thinThick">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92</a:t>
            </a:fld>
            <a:endParaRPr lang="en-US" altLang="zh-CN"/>
          </a:p>
        </p:txBody>
      </p:sp>
      <p:sp>
        <p:nvSpPr>
          <p:cNvPr id="3" name="Rectangle 2"/>
          <p:cNvSpPr txBox="1">
            <a:spLocks noChangeArrowheads="1"/>
          </p:cNvSpPr>
          <p:nvPr/>
        </p:nvSpPr>
        <p:spPr>
          <a:xfrm>
            <a:off x="228600" y="685800"/>
            <a:ext cx="8162925"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b="1" kern="0" smtClean="0">
                <a:latin typeface="仿宋" panose="02010609060101010101" pitchFamily="49" charset="-122"/>
                <a:ea typeface="仿宋" panose="02010609060101010101" pitchFamily="49" charset="-122"/>
              </a:rPr>
              <a:t>讨论：</a:t>
            </a:r>
            <a:r>
              <a:rPr lang="zh-CN" altLang="en-US" kern="0" smtClean="0">
                <a:latin typeface="仿宋" panose="02010609060101010101" pitchFamily="49" charset="-122"/>
                <a:ea typeface="仿宋" panose="02010609060101010101" pitchFamily="49" charset="-122"/>
              </a:rPr>
              <a:t> </a:t>
            </a:r>
            <a:r>
              <a:rPr lang="en-US" altLang="zh-CN" b="1" kern="0" smtClean="0">
                <a:latin typeface="仿宋" panose="02010609060101010101" pitchFamily="49" charset="-122"/>
                <a:ea typeface="仿宋" panose="02010609060101010101" pitchFamily="49" charset="-122"/>
              </a:rPr>
              <a:t>Gauss </a:t>
            </a:r>
            <a:r>
              <a:rPr lang="zh-CN" altLang="en-US" b="1" kern="0" smtClean="0">
                <a:latin typeface="仿宋" panose="02010609060101010101" pitchFamily="49" charset="-122"/>
                <a:ea typeface="仿宋" panose="02010609060101010101" pitchFamily="49" charset="-122"/>
              </a:rPr>
              <a:t>定理说明</a:t>
            </a:r>
            <a:r>
              <a:rPr lang="zh-CN" altLang="en-US" kern="0" smtClean="0">
                <a:latin typeface="仿宋" panose="02010609060101010101" pitchFamily="49" charset="-122"/>
                <a:ea typeface="仿宋" panose="02010609060101010101" pitchFamily="49" charset="-122"/>
              </a:rPr>
              <a:t> </a:t>
            </a:r>
            <a:endParaRPr lang="zh-CN" altLang="en-US" kern="0" dirty="0">
              <a:latin typeface="仿宋" panose="02010609060101010101" pitchFamily="49" charset="-122"/>
              <a:ea typeface="仿宋" panose="02010609060101010101" pitchFamily="49" charset="-122"/>
            </a:endParaRPr>
          </a:p>
        </p:txBody>
      </p:sp>
      <p:sp>
        <p:nvSpPr>
          <p:cNvPr id="4" name="Rectangle 3"/>
          <p:cNvSpPr txBox="1">
            <a:spLocks noChangeArrowheads="1"/>
          </p:cNvSpPr>
          <p:nvPr/>
        </p:nvSpPr>
        <p:spPr>
          <a:xfrm>
            <a:off x="381000" y="1905000"/>
            <a:ext cx="8110538" cy="49530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pPr>
            <a:r>
              <a:rPr lang="zh-CN" altLang="en-US" sz="2800" b="1" kern="0" dirty="0" smtClean="0">
                <a:latin typeface="仿宋" panose="02010609060101010101" pitchFamily="49" charset="-122"/>
                <a:ea typeface="仿宋" panose="02010609060101010101" pitchFamily="49" charset="-122"/>
              </a:rPr>
              <a:t>闭合面内的电荷决定通过闭合面的电通量</a:t>
            </a:r>
            <a:r>
              <a:rPr lang="en-US" altLang="zh-CN" sz="2800" b="1" kern="0" dirty="0" smtClean="0">
                <a:latin typeface="仿宋" panose="02010609060101010101" pitchFamily="49" charset="-122"/>
                <a:ea typeface="仿宋" panose="02010609060101010101" pitchFamily="49" charset="-122"/>
              </a:rPr>
              <a:t>,</a:t>
            </a:r>
            <a:r>
              <a:rPr lang="zh-CN" altLang="en-US" sz="2800" b="1" kern="0" dirty="0" smtClean="0">
                <a:latin typeface="仿宋" panose="02010609060101010101" pitchFamily="49" charset="-122"/>
                <a:ea typeface="仿宋" panose="02010609060101010101" pitchFamily="49" charset="-122"/>
              </a:rPr>
              <a:t>只要 </a:t>
            </a:r>
            <a:r>
              <a:rPr lang="en-US" altLang="zh-CN" sz="2800" b="1" kern="0" dirty="0" smtClean="0">
                <a:latin typeface="仿宋" panose="02010609060101010101" pitchFamily="49" charset="-122"/>
                <a:ea typeface="仿宋" panose="02010609060101010101" pitchFamily="49" charset="-122"/>
              </a:rPr>
              <a:t>S</a:t>
            </a:r>
            <a:r>
              <a:rPr lang="zh-CN" altLang="en-US" sz="2800" b="1" kern="0" dirty="0" smtClean="0">
                <a:latin typeface="仿宋" panose="02010609060101010101" pitchFamily="49" charset="-122"/>
                <a:ea typeface="仿宋" panose="02010609060101010101" pitchFamily="49" charset="-122"/>
              </a:rPr>
              <a:t>内</a:t>
            </a:r>
            <a:r>
              <a:rPr lang="zh-CN" altLang="en-US" sz="2800" b="1" kern="0" dirty="0" smtClean="0">
                <a:solidFill>
                  <a:srgbClr val="800000"/>
                </a:solidFill>
                <a:latin typeface="仿宋" panose="02010609060101010101" pitchFamily="49" charset="-122"/>
                <a:ea typeface="仿宋" panose="02010609060101010101" pitchFamily="49" charset="-122"/>
              </a:rPr>
              <a:t>电荷不为零</a:t>
            </a:r>
            <a:r>
              <a:rPr lang="zh-CN" altLang="en-US" sz="2800" kern="0" dirty="0" smtClean="0">
                <a:latin typeface="仿宋" panose="02010609060101010101" pitchFamily="49" charset="-122"/>
                <a:ea typeface="仿宋" panose="02010609060101010101" pitchFamily="49" charset="-122"/>
              </a:rPr>
              <a:t> ，</a:t>
            </a:r>
            <a:r>
              <a:rPr lang="zh-CN" altLang="en-US" sz="2800" b="1" kern="0" dirty="0" smtClean="0">
                <a:latin typeface="仿宋" panose="02010609060101010101" pitchFamily="49" charset="-122"/>
                <a:ea typeface="仿宋" panose="02010609060101010101" pitchFamily="49" charset="-122"/>
              </a:rPr>
              <a:t>则通量不为零</a:t>
            </a:r>
            <a:r>
              <a:rPr lang="en-US" altLang="zh-CN" sz="2800" b="1" kern="0" dirty="0" smtClean="0">
                <a:latin typeface="仿宋" panose="02010609060101010101" pitchFamily="49" charset="-122"/>
                <a:ea typeface="仿宋" panose="02010609060101010101" pitchFamily="49" charset="-122"/>
              </a:rPr>
              <a:t>——</a:t>
            </a:r>
            <a:r>
              <a:rPr lang="zh-CN" altLang="en-US" sz="2800" b="1" kern="0" dirty="0" smtClean="0">
                <a:latin typeface="仿宋" panose="02010609060101010101" pitchFamily="49" charset="-122"/>
                <a:ea typeface="仿宋" panose="02010609060101010101" pitchFamily="49" charset="-122"/>
              </a:rPr>
              <a:t>有源</a:t>
            </a:r>
            <a:r>
              <a:rPr lang="zh-CN" altLang="en-US" b="1" kern="0" dirty="0" smtClean="0">
                <a:latin typeface="仿宋" panose="02010609060101010101" pitchFamily="49" charset="-122"/>
                <a:ea typeface="仿宋" panose="02010609060101010101" pitchFamily="49" charset="-122"/>
              </a:rPr>
              <a:t> </a:t>
            </a:r>
          </a:p>
          <a:p>
            <a:pPr lvl="1">
              <a:lnSpc>
                <a:spcPct val="120000"/>
              </a:lnSpc>
            </a:pPr>
            <a:r>
              <a:rPr lang="zh-CN" altLang="en-US" sz="2400" b="1" kern="0" dirty="0" smtClean="0">
                <a:latin typeface="仿宋" panose="02010609060101010101" pitchFamily="49" charset="-122"/>
                <a:ea typeface="仿宋" panose="02010609060101010101" pitchFamily="49" charset="-122"/>
              </a:rPr>
              <a:t>正电荷  </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喷泉形成的流速场</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源 </a:t>
            </a:r>
          </a:p>
          <a:p>
            <a:pPr lvl="1" algn="just">
              <a:lnSpc>
                <a:spcPct val="120000"/>
              </a:lnSpc>
            </a:pPr>
            <a:r>
              <a:rPr lang="zh-CN" altLang="en-US" sz="2400" b="1" kern="0" dirty="0" smtClean="0">
                <a:latin typeface="仿宋" panose="02010609060101010101" pitchFamily="49" charset="-122"/>
                <a:ea typeface="仿宋" panose="02010609060101010101" pitchFamily="49" charset="-122"/>
              </a:rPr>
              <a:t>负电荷  </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有洞水池中的流速场</a:t>
            </a:r>
            <a:r>
              <a:rPr lang="en-US" altLang="zh-CN" sz="2400" b="1" kern="0" dirty="0" smtClean="0">
                <a:latin typeface="仿宋" panose="02010609060101010101" pitchFamily="49" charset="-122"/>
                <a:ea typeface="仿宋" panose="02010609060101010101" pitchFamily="49" charset="-122"/>
              </a:rPr>
              <a:t>——</a:t>
            </a:r>
            <a:r>
              <a:rPr lang="zh-CN" altLang="en-US" sz="2400" b="1" kern="0" dirty="0" smtClean="0">
                <a:latin typeface="仿宋" panose="02010609060101010101" pitchFamily="49" charset="-122"/>
                <a:ea typeface="仿宋" panose="02010609060101010101" pitchFamily="49" charset="-122"/>
              </a:rPr>
              <a:t>汇</a:t>
            </a:r>
          </a:p>
          <a:p>
            <a:pPr algn="just">
              <a:lnSpc>
                <a:spcPct val="120000"/>
              </a:lnSpc>
            </a:pPr>
            <a:r>
              <a:rPr lang="zh-CN" altLang="en-US" sz="2800" b="1" kern="0" dirty="0" smtClean="0">
                <a:latin typeface="仿宋" panose="02010609060101010101" pitchFamily="49" charset="-122"/>
                <a:ea typeface="仿宋" panose="02010609060101010101" pitchFamily="49" charset="-122"/>
              </a:rPr>
              <a:t>闭合</a:t>
            </a:r>
            <a:r>
              <a:rPr lang="zh-CN" altLang="en-US" sz="2800" b="1" kern="0" dirty="0" smtClean="0">
                <a:solidFill>
                  <a:srgbClr val="800000"/>
                </a:solidFill>
                <a:latin typeface="仿宋" panose="02010609060101010101" pitchFamily="49" charset="-122"/>
                <a:ea typeface="仿宋" panose="02010609060101010101" pitchFamily="49" charset="-122"/>
              </a:rPr>
              <a:t>面外的电荷</a:t>
            </a:r>
            <a:r>
              <a:rPr lang="zh-CN" altLang="en-US" sz="2800" b="1" kern="0" dirty="0" smtClean="0">
                <a:latin typeface="仿宋" panose="02010609060101010101" pitchFamily="49" charset="-122"/>
                <a:ea typeface="仿宋" panose="02010609060101010101" pitchFamily="49" charset="-122"/>
              </a:rPr>
              <a:t>虽然对通量没有贡献，但并不意味着不影响闭合面上的电场，高斯面上的场强是空间所有带电体所产生的</a:t>
            </a:r>
            <a:r>
              <a:rPr lang="en-US" altLang="zh-CN" sz="2800" b="1" kern="0" dirty="0" smtClean="0">
                <a:latin typeface="仿宋" panose="02010609060101010101" pitchFamily="49" charset="-122"/>
                <a:ea typeface="仿宋" panose="02010609060101010101" pitchFamily="49" charset="-122"/>
              </a:rPr>
              <a:t>.</a:t>
            </a:r>
            <a:r>
              <a:rPr lang="en-US" altLang="zh-CN" b="1" kern="0" dirty="0" smtClean="0">
                <a:latin typeface="仿宋" panose="02010609060101010101" pitchFamily="49" charset="-122"/>
                <a:ea typeface="仿宋" panose="02010609060101010101" pitchFamily="49" charset="-122"/>
              </a:rPr>
              <a:t> </a:t>
            </a:r>
          </a:p>
          <a:p>
            <a:pPr algn="just">
              <a:lnSpc>
                <a:spcPct val="105000"/>
              </a:lnSpc>
            </a:pPr>
            <a:endParaRPr lang="en-US" altLang="zh-CN" b="1" kern="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93</a:t>
            </a:fld>
            <a:endParaRPr lang="en-US" altLang="zh-CN"/>
          </a:p>
        </p:txBody>
      </p:sp>
      <p:sp>
        <p:nvSpPr>
          <p:cNvPr id="3" name="Rectangle 3"/>
          <p:cNvSpPr txBox="1">
            <a:spLocks noChangeArrowheads="1"/>
          </p:cNvSpPr>
          <p:nvPr/>
        </p:nvSpPr>
        <p:spPr>
          <a:xfrm>
            <a:off x="323528" y="1125010"/>
            <a:ext cx="8280920" cy="4608246"/>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just">
              <a:lnSpc>
                <a:spcPct val="120000"/>
              </a:lnSpc>
              <a:buFont typeface="Wingdings" panose="05000000000000000000" pitchFamily="2" charset="2"/>
              <a:buChar char="Ø"/>
            </a:pPr>
            <a:r>
              <a:rPr lang="zh-CN" altLang="en-US" sz="2400" b="1" kern="0" dirty="0">
                <a:latin typeface="方正姚体" panose="02010601030101010101" pitchFamily="2" charset="-122"/>
                <a:ea typeface="方正姚体" panose="02010601030101010101" pitchFamily="2" charset="-122"/>
              </a:rPr>
              <a:t>高斯定理是静电场的一条重要的定理，</a:t>
            </a:r>
            <a:r>
              <a:rPr kumimoji="0" lang="zh-CN" altLang="en-US" sz="2400" b="1" kern="0" dirty="0">
                <a:latin typeface="方正姚体" panose="02010601030101010101" pitchFamily="2" charset="-122"/>
                <a:ea typeface="方正姚体" panose="02010601030101010101" pitchFamily="2" charset="-122"/>
              </a:rPr>
              <a:t>反映</a:t>
            </a:r>
            <a:r>
              <a:rPr kumimoji="0" lang="zh-CN" altLang="en-US" sz="2400" b="1" kern="0" dirty="0">
                <a:solidFill>
                  <a:srgbClr val="0000FF"/>
                </a:solidFill>
                <a:latin typeface="方正姚体" panose="02010601030101010101" pitchFamily="2" charset="-122"/>
                <a:ea typeface="方正姚体" panose="02010601030101010101" pitchFamily="2" charset="-122"/>
              </a:rPr>
              <a:t>场和源的关系</a:t>
            </a:r>
            <a:r>
              <a:rPr kumimoji="0" lang="en-US" altLang="zh-CN" sz="2400" b="1" kern="0" dirty="0">
                <a:latin typeface="方正姚体" panose="02010601030101010101" pitchFamily="2" charset="-122"/>
                <a:ea typeface="方正姚体" panose="02010601030101010101" pitchFamily="2" charset="-122"/>
              </a:rPr>
              <a:t>,</a:t>
            </a:r>
            <a:r>
              <a:rPr kumimoji="0" lang="zh-CN" altLang="en-US" sz="2400" b="1" kern="0" dirty="0">
                <a:latin typeface="方正姚体" panose="02010601030101010101" pitchFamily="2" charset="-122"/>
                <a:ea typeface="方正姚体" panose="02010601030101010101" pitchFamily="2" charset="-122"/>
              </a:rPr>
              <a:t>即</a:t>
            </a:r>
            <a:r>
              <a:rPr kumimoji="0" lang="zh-CN" altLang="en-US" sz="2400" b="1" u="sng" kern="0" dirty="0">
                <a:solidFill>
                  <a:srgbClr val="C91DB0"/>
                </a:solidFill>
                <a:latin typeface="方正姚体" panose="02010601030101010101" pitchFamily="2" charset="-122"/>
                <a:ea typeface="方正姚体" panose="02010601030101010101" pitchFamily="2" charset="-122"/>
              </a:rPr>
              <a:t>有源场</a:t>
            </a:r>
            <a:r>
              <a:rPr kumimoji="0" lang="zh-CN" altLang="en-US" sz="2400" b="1" kern="0" dirty="0">
                <a:latin typeface="方正姚体" panose="02010601030101010101" pitchFamily="2" charset="-122"/>
                <a:ea typeface="方正姚体" panose="02010601030101010101" pitchFamily="2" charset="-122"/>
              </a:rPr>
              <a:t>，</a:t>
            </a:r>
            <a:r>
              <a:rPr lang="zh-CN" altLang="en-US" sz="2400" b="1" kern="0" dirty="0">
                <a:latin typeface="方正姚体" panose="02010601030101010101" pitchFamily="2" charset="-122"/>
                <a:ea typeface="方正姚体" panose="02010601030101010101" pitchFamily="2" charset="-122"/>
              </a:rPr>
              <a:t>有重要的理论地位，是静电场基本方程之一。</a:t>
            </a:r>
            <a:endParaRPr lang="en-US" altLang="zh-CN" sz="2400" b="1" kern="0" dirty="0">
              <a:latin typeface="方正姚体" panose="02010601030101010101" pitchFamily="2" charset="-122"/>
              <a:ea typeface="方正姚体" panose="02010601030101010101" pitchFamily="2" charset="-122"/>
            </a:endParaRPr>
          </a:p>
          <a:p>
            <a:pPr algn="just">
              <a:lnSpc>
                <a:spcPct val="120000"/>
              </a:lnSpc>
              <a:buFont typeface="Wingdings" panose="05000000000000000000" pitchFamily="2" charset="2"/>
              <a:buChar char="Ø"/>
            </a:pPr>
            <a:endParaRPr lang="en-US" altLang="zh-CN" sz="2400" b="1" kern="0" dirty="0">
              <a:latin typeface="方正姚体" panose="02010601030101010101" pitchFamily="2" charset="-122"/>
              <a:ea typeface="方正姚体" panose="02010601030101010101" pitchFamily="2" charset="-122"/>
            </a:endParaRPr>
          </a:p>
          <a:p>
            <a:pPr algn="just">
              <a:lnSpc>
                <a:spcPct val="120000"/>
              </a:lnSpc>
              <a:buFont typeface="Wingdings" panose="05000000000000000000" pitchFamily="2" charset="2"/>
              <a:buChar char="Ø"/>
            </a:pPr>
            <a:r>
              <a:rPr lang="zh-CN" altLang="en-US" sz="2400" b="1" kern="0" dirty="0">
                <a:latin typeface="方正姚体" panose="02010601030101010101" pitchFamily="2" charset="-122"/>
                <a:ea typeface="方正姚体" panose="02010601030101010101" pitchFamily="2" charset="-122"/>
              </a:rPr>
              <a:t>高斯定理</a:t>
            </a:r>
            <a:r>
              <a:rPr lang="zh-CN" altLang="en-US" sz="2400" b="1" u="sng" kern="0" dirty="0">
                <a:solidFill>
                  <a:srgbClr val="C91DB0"/>
                </a:solidFill>
                <a:latin typeface="方正姚体" panose="02010601030101010101" pitchFamily="2" charset="-122"/>
                <a:ea typeface="方正姚体" panose="02010601030101010101" pitchFamily="2" charset="-122"/>
              </a:rPr>
              <a:t>由库仑定律导出</a:t>
            </a:r>
            <a:r>
              <a:rPr lang="zh-CN" altLang="en-US" sz="2400" b="1" kern="0" dirty="0">
                <a:latin typeface="方正姚体" panose="02010601030101010101" pitchFamily="2" charset="-122"/>
                <a:ea typeface="方正姚体" panose="02010601030101010101" pitchFamily="2" charset="-122"/>
              </a:rPr>
              <a:t>的，反映了</a:t>
            </a:r>
            <a:r>
              <a:rPr lang="zh-CN" altLang="en-US" sz="2400" b="1" kern="0" dirty="0">
                <a:solidFill>
                  <a:srgbClr val="0000FF"/>
                </a:solidFill>
                <a:latin typeface="方正姚体" panose="02010601030101010101" pitchFamily="2" charset="-122"/>
                <a:ea typeface="方正姚体" panose="02010601030101010101" pitchFamily="2" charset="-122"/>
              </a:rPr>
              <a:t>电力平方反比律</a:t>
            </a:r>
            <a:r>
              <a:rPr lang="zh-CN" altLang="en-US" sz="2400" b="1" kern="0" dirty="0">
                <a:latin typeface="方正姚体" panose="02010601030101010101" pitchFamily="2" charset="-122"/>
                <a:ea typeface="方正姚体" panose="02010601030101010101" pitchFamily="2" charset="-122"/>
              </a:rPr>
              <a:t>。如果电力平方反比律不满足，则高斯定理也不成立。</a:t>
            </a:r>
          </a:p>
          <a:p>
            <a:pPr algn="just">
              <a:lnSpc>
                <a:spcPct val="120000"/>
              </a:lnSpc>
              <a:buFont typeface="Wingdings" panose="05000000000000000000" pitchFamily="2" charset="2"/>
              <a:buChar char="Ø"/>
            </a:pPr>
            <a:endParaRPr lang="zh-CN" altLang="en-US" sz="2400" b="1" kern="0" dirty="0">
              <a:latin typeface="方正姚体" panose="02010601030101010101" pitchFamily="2" charset="-122"/>
              <a:ea typeface="方正姚体" panose="02010601030101010101" pitchFamily="2" charset="-122"/>
            </a:endParaRPr>
          </a:p>
          <a:p>
            <a:pPr algn="just">
              <a:lnSpc>
                <a:spcPct val="120000"/>
              </a:lnSpc>
              <a:buFont typeface="Wingdings" panose="05000000000000000000" pitchFamily="2" charset="2"/>
              <a:buChar char="Ø"/>
            </a:pPr>
            <a:r>
              <a:rPr lang="zh-CN" altLang="en-US" sz="2400" b="1" u="sng" kern="0" dirty="0">
                <a:solidFill>
                  <a:srgbClr val="0000FF"/>
                </a:solidFill>
                <a:latin typeface="方正姚体" panose="02010601030101010101" pitchFamily="2" charset="-122"/>
                <a:ea typeface="方正姚体" panose="02010601030101010101" pitchFamily="2" charset="-122"/>
              </a:rPr>
              <a:t>静电力是有心力</a:t>
            </a:r>
            <a:r>
              <a:rPr lang="zh-CN" altLang="en-US" sz="2400" b="1" kern="0" dirty="0">
                <a:latin typeface="方正姚体" panose="02010601030101010101" pitchFamily="2" charset="-122"/>
                <a:ea typeface="方正姚体" panose="02010601030101010101" pitchFamily="2" charset="-122"/>
              </a:rPr>
              <a:t>，但高斯定理只给出了源和通量的关系，并没有反映静电场是有心力场这一特性，它只反映静电场性质的一个侧面。</a:t>
            </a:r>
            <a:r>
              <a:rPr lang="zh-CN" altLang="en-US" sz="2400" kern="0" dirty="0">
                <a:latin typeface="方正姚体" panose="02010601030101010101" pitchFamily="2" charset="-122"/>
                <a:ea typeface="方正姚体" panose="02010601030101010101" pitchFamily="2" charset="-122"/>
              </a:rPr>
              <a:t> </a:t>
            </a:r>
          </a:p>
        </p:txBody>
      </p:sp>
    </p:spTree>
    <p:extLst>
      <p:ext uri="{BB962C8B-B14F-4D97-AF65-F5344CB8AC3E}">
        <p14:creationId xmlns:p14="http://schemas.microsoft.com/office/powerpoint/2010/main" val="6711976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94</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lnSpc>
                <a:spcPct val="150000"/>
              </a:lnSpc>
            </a:pPr>
            <a:r>
              <a:rPr lang="en-US" altLang="zh-CN" b="1" dirty="0" smtClean="0"/>
              <a:t>2. </a:t>
            </a:r>
            <a:r>
              <a:rPr lang="zh-CN" altLang="zh-CN" b="1" dirty="0" smtClean="0"/>
              <a:t>点电荷</a:t>
            </a:r>
            <a:r>
              <a:rPr lang="en-US" altLang="zh-CN" b="1" dirty="0"/>
              <a:t>Q </a:t>
            </a:r>
            <a:r>
              <a:rPr lang="zh-CN" altLang="zh-CN" b="1" dirty="0"/>
              <a:t>被闭合曲面</a:t>
            </a:r>
            <a:r>
              <a:rPr lang="en-US" altLang="zh-CN" b="1" dirty="0"/>
              <a:t>S </a:t>
            </a:r>
            <a:r>
              <a:rPr lang="zh-CN" altLang="zh-CN" b="1" dirty="0"/>
              <a:t>所包围，从无穷远处引入另一点电荷</a:t>
            </a:r>
            <a:r>
              <a:rPr lang="en-US" altLang="zh-CN" b="1" dirty="0"/>
              <a:t>q </a:t>
            </a:r>
            <a:r>
              <a:rPr lang="zh-CN" altLang="zh-CN" b="1" dirty="0"/>
              <a:t>至曲面外一点，如图所示，则引入</a:t>
            </a:r>
            <a:r>
              <a:rPr lang="zh-CN" altLang="zh-CN" b="1" dirty="0" smtClean="0"/>
              <a:t>前后</a:t>
            </a:r>
            <a:r>
              <a:rPr lang="zh-CN" altLang="en-US" b="1" dirty="0" smtClean="0"/>
              <a:t>（   ）</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828801" y="2688091"/>
            <a:ext cx="4111352"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的电场强度通量不变，曲面上各点场强不变</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828800" y="3643313"/>
            <a:ext cx="4111353"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的电场强度通量变化，曲面上各点场强不变</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828801" y="4500563"/>
            <a:ext cx="4219364"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的电场强度通量变化，曲面上各点场强变化</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828800" y="5357813"/>
            <a:ext cx="4111353"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的电场强度通量不变，曲面上各点场强变化</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0"/>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92162" name="图片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64188" y="2460669"/>
            <a:ext cx="2438805" cy="201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p:nvPr>
            <p:custDataLst>
              <p:tags r:id="rId11"/>
            </p:custDataLst>
          </p:nvPr>
        </p:nvGrpSpPr>
        <p:grpSpPr>
          <a:xfrm>
            <a:off x="0" y="0"/>
            <a:ext cx="9144000" cy="635000"/>
            <a:chOff x="0" y="0"/>
            <a:chExt cx="9144000" cy="635000"/>
          </a:xfrm>
        </p:grpSpPr>
        <p:sp>
          <p:nvSpPr>
            <p:cNvPr id="14"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2"/>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0" name="椭圆 19"/>
          <p:cNvSpPr>
            <a:spLocks noChangeAspect="1"/>
          </p:cNvSpPr>
          <p:nvPr>
            <p:custDataLst>
              <p:tags r:id="rId13"/>
            </p:custDataLst>
          </p:nvPr>
        </p:nvSpPr>
        <p:spPr bwMode="auto">
          <a:xfrm>
            <a:off x="1114425" y="5487145"/>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0"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6412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95</a:t>
            </a:fld>
            <a:endParaRPr lang="en-US" altLang="zh-CN"/>
          </a:p>
        </p:txBody>
      </p:sp>
      <p:sp>
        <p:nvSpPr>
          <p:cNvPr id="3" name="矩形 2"/>
          <p:cNvSpPr/>
          <p:nvPr/>
        </p:nvSpPr>
        <p:spPr>
          <a:xfrm>
            <a:off x="791580" y="906551"/>
            <a:ext cx="7920880" cy="490519"/>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高斯定理的</a:t>
            </a:r>
            <a:r>
              <a:rPr lang="zh-CN" altLang="zh-CN" b="1" dirty="0" smtClean="0">
                <a:latin typeface="仿宋" panose="02010609060101010101" pitchFamily="49" charset="-122"/>
                <a:ea typeface="仿宋" panose="02010609060101010101" pitchFamily="49" charset="-122"/>
              </a:rPr>
              <a:t>应用</a:t>
            </a:r>
            <a:endParaRPr lang="zh-CN" altLang="zh-CN" b="1" dirty="0">
              <a:latin typeface="仿宋" panose="02010609060101010101" pitchFamily="49" charset="-122"/>
              <a:ea typeface="仿宋" panose="02010609060101010101" pitchFamily="49" charset="-122"/>
            </a:endParaRPr>
          </a:p>
        </p:txBody>
      </p:sp>
      <p:sp>
        <p:nvSpPr>
          <p:cNvPr id="14" name="Rectangle 9"/>
          <p:cNvSpPr>
            <a:spLocks noChangeArrowheads="1"/>
          </p:cNvSpPr>
          <p:nvPr/>
        </p:nvSpPr>
        <p:spPr bwMode="auto">
          <a:xfrm>
            <a:off x="1052976" y="4089219"/>
            <a:ext cx="106984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矩形 3"/>
          <p:cNvSpPr/>
          <p:nvPr/>
        </p:nvSpPr>
        <p:spPr>
          <a:xfrm>
            <a:off x="935596" y="1400880"/>
            <a:ext cx="7056784" cy="1875513"/>
          </a:xfrm>
          <a:prstGeom prst="rect">
            <a:avLst/>
          </a:prstGeom>
        </p:spPr>
        <p:txBody>
          <a:bodyPr wrap="square">
            <a:spAutoFit/>
          </a:bodyPr>
          <a:lstStyle/>
          <a:p>
            <a:pPr marL="0" indent="0" algn="l">
              <a:lnSpc>
                <a:spcPct val="125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）当电荷分布具有某种</a:t>
            </a:r>
            <a:r>
              <a:rPr lang="zh-CN" altLang="en-US" dirty="0">
                <a:solidFill>
                  <a:srgbClr val="FF0000"/>
                </a:solidFill>
                <a:latin typeface="仿宋" panose="02010609060101010101" pitchFamily="49" charset="-122"/>
                <a:ea typeface="仿宋" panose="02010609060101010101" pitchFamily="49" charset="-122"/>
              </a:rPr>
              <a:t>对称性</a:t>
            </a:r>
            <a:r>
              <a:rPr lang="zh-CN" altLang="en-US" dirty="0">
                <a:latin typeface="仿宋" panose="02010609060101010101" pitchFamily="49" charset="-122"/>
                <a:ea typeface="仿宋" panose="02010609060101010101" pitchFamily="49" charset="-122"/>
              </a:rPr>
              <a:t>时，利用高斯定理可以方便地确定该电荷分布所产生的场强分布。</a:t>
            </a:r>
            <a:endParaRPr lang="en-US" altLang="zh-CN" dirty="0">
              <a:latin typeface="仿宋" panose="02010609060101010101" pitchFamily="49" charset="-122"/>
              <a:ea typeface="仿宋" panose="02010609060101010101" pitchFamily="49" charset="-122"/>
            </a:endParaRPr>
          </a:p>
          <a:p>
            <a:pPr marL="0" indent="0" algn="l">
              <a:lnSpc>
                <a:spcPct val="125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）闭合面的电通量只取决于闭合曲面内的电荷，而与外部电荷无关。</a:t>
            </a:r>
            <a:endParaRPr lang="en-US" altLang="zh-CN" dirty="0">
              <a:latin typeface="仿宋" panose="02010609060101010101" pitchFamily="49" charset="-122"/>
              <a:ea typeface="仿宋" panose="02010609060101010101" pitchFamily="49" charset="-122"/>
            </a:endParaRPr>
          </a:p>
        </p:txBody>
      </p:sp>
      <p:graphicFrame>
        <p:nvGraphicFramePr>
          <p:cNvPr id="17" name="对象 16"/>
          <p:cNvGraphicFramePr>
            <a:graphicFrameLocks noChangeAspect="1"/>
          </p:cNvGraphicFramePr>
          <p:nvPr/>
        </p:nvGraphicFramePr>
        <p:xfrm>
          <a:off x="935038" y="3320988"/>
          <a:ext cx="2309812" cy="663575"/>
        </p:xfrm>
        <a:graphic>
          <a:graphicData uri="http://schemas.openxmlformats.org/presentationml/2006/ole">
            <mc:AlternateContent xmlns:mc="http://schemas.openxmlformats.org/markup-compatibility/2006">
              <mc:Choice xmlns:v="urn:schemas-microsoft-com:vml" Requires="v">
                <p:oleObj spid="_x0000_s72264" name="Equation" r:id="rId3" imgW="22250400" imgH="6400800" progId="Equation.DSMT4">
                  <p:embed/>
                </p:oleObj>
              </mc:Choice>
              <mc:Fallback>
                <p:oleObj name="Equation" r:id="rId3" imgW="22250400" imgH="6400800" progId="Equation.DSMT4">
                  <p:embed/>
                  <p:pic>
                    <p:nvPicPr>
                      <p:cNvPr id="0" name="图片 71856"/>
                      <p:cNvPicPr/>
                      <p:nvPr/>
                    </p:nvPicPr>
                    <p:blipFill>
                      <a:blip r:embed="rId4"/>
                      <a:stretch>
                        <a:fillRect/>
                      </a:stretch>
                    </p:blipFill>
                    <p:spPr>
                      <a:xfrm>
                        <a:off x="935038" y="3320988"/>
                        <a:ext cx="2309812" cy="66357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796903" y="4977172"/>
          <a:ext cx="1927225" cy="827088"/>
        </p:xfrm>
        <a:graphic>
          <a:graphicData uri="http://schemas.openxmlformats.org/presentationml/2006/ole">
            <mc:AlternateContent xmlns:mc="http://schemas.openxmlformats.org/markup-compatibility/2006">
              <mc:Choice xmlns:v="urn:schemas-microsoft-com:vml" Requires="v">
                <p:oleObj spid="_x0000_s72265" name="Equation" r:id="rId5" imgW="21336000" imgH="9144000" progId="Equation.DSMT4">
                  <p:embed/>
                </p:oleObj>
              </mc:Choice>
              <mc:Fallback>
                <p:oleObj name="Equation" r:id="rId5" imgW="21336000" imgH="9144000" progId="Equation.DSMT4">
                  <p:embed/>
                  <p:pic>
                    <p:nvPicPr>
                      <p:cNvPr id="0" name="图片 71857"/>
                      <p:cNvPicPr>
                        <a:picLocks noChangeAspect="1" noChangeArrowheads="1"/>
                      </p:cNvPicPr>
                      <p:nvPr/>
                    </p:nvPicPr>
                    <p:blipFill>
                      <a:blip r:embed="rId6"/>
                      <a:srcRect/>
                      <a:stretch>
                        <a:fillRect/>
                      </a:stretch>
                    </p:blipFill>
                    <p:spPr bwMode="auto">
                      <a:xfrm>
                        <a:off x="3796903" y="4977172"/>
                        <a:ext cx="1927225" cy="827088"/>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nvGraphicFramePr>
        <p:xfrm>
          <a:off x="635000" y="4833156"/>
          <a:ext cx="3013075" cy="1012825"/>
        </p:xfrm>
        <a:graphic>
          <a:graphicData uri="http://schemas.openxmlformats.org/presentationml/2006/ole">
            <mc:AlternateContent xmlns:mc="http://schemas.openxmlformats.org/markup-compatibility/2006">
              <mc:Choice xmlns:v="urn:schemas-microsoft-com:vml" Requires="v">
                <p:oleObj spid="_x0000_s72266" name="Equation" r:id="rId7" imgW="32613600" imgH="10972800" progId="Equation.DSMT4">
                  <p:embed/>
                </p:oleObj>
              </mc:Choice>
              <mc:Fallback>
                <p:oleObj name="Equation" r:id="rId7" imgW="32613600" imgH="10972800" progId="Equation.DSMT4">
                  <p:embed/>
                  <p:pic>
                    <p:nvPicPr>
                      <p:cNvPr id="0" name="图片 71858"/>
                      <p:cNvPicPr>
                        <a:picLocks noChangeAspect="1" noChangeArrowheads="1"/>
                      </p:cNvPicPr>
                      <p:nvPr/>
                    </p:nvPicPr>
                    <p:blipFill>
                      <a:blip r:embed="rId8"/>
                      <a:srcRect/>
                      <a:stretch>
                        <a:fillRect/>
                      </a:stretch>
                    </p:blipFill>
                    <p:spPr bwMode="auto">
                      <a:xfrm>
                        <a:off x="635000" y="4833156"/>
                        <a:ext cx="3013075" cy="1012825"/>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nvGraphicFramePr>
        <p:xfrm>
          <a:off x="869950" y="4005064"/>
          <a:ext cx="8161338" cy="920750"/>
        </p:xfrm>
        <a:graphic>
          <a:graphicData uri="http://schemas.openxmlformats.org/presentationml/2006/ole">
            <mc:AlternateContent xmlns:mc="http://schemas.openxmlformats.org/markup-compatibility/2006">
              <mc:Choice xmlns:v="urn:schemas-microsoft-com:vml" Requires="v">
                <p:oleObj spid="_x0000_s72267" name="Equation" r:id="rId9" imgW="81076800" imgH="9144000" progId="Equation.DSMT4">
                  <p:embed/>
                </p:oleObj>
              </mc:Choice>
              <mc:Fallback>
                <p:oleObj name="Equation" r:id="rId9" imgW="81076800" imgH="9144000" progId="Equation.DSMT4">
                  <p:embed/>
                  <p:pic>
                    <p:nvPicPr>
                      <p:cNvPr id="0" name="图片 71859"/>
                      <p:cNvPicPr>
                        <a:picLocks noChangeAspect="1" noChangeArrowheads="1"/>
                      </p:cNvPicPr>
                      <p:nvPr/>
                    </p:nvPicPr>
                    <p:blipFill>
                      <a:blip r:embed="rId10"/>
                      <a:srcRect/>
                      <a:stretch>
                        <a:fillRect/>
                      </a:stretch>
                    </p:blipFill>
                    <p:spPr bwMode="auto">
                      <a:xfrm>
                        <a:off x="869950" y="4005064"/>
                        <a:ext cx="8161338"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632668" y="5697252"/>
          <a:ext cx="2643188" cy="992188"/>
        </p:xfrm>
        <a:graphic>
          <a:graphicData uri="http://schemas.openxmlformats.org/presentationml/2006/ole">
            <mc:AlternateContent xmlns:mc="http://schemas.openxmlformats.org/markup-compatibility/2006">
              <mc:Choice xmlns:v="urn:schemas-microsoft-com:vml" Requires="v">
                <p:oleObj spid="_x0000_s72268" name="Equation" r:id="rId11" imgW="29260800" imgH="10972800" progId="Equation.DSMT4">
                  <p:embed/>
                </p:oleObj>
              </mc:Choice>
              <mc:Fallback>
                <p:oleObj name="Equation" r:id="rId11" imgW="29260800" imgH="10972800" progId="Equation.DSMT4">
                  <p:embed/>
                  <p:pic>
                    <p:nvPicPr>
                      <p:cNvPr id="0" name="图片 71860"/>
                      <p:cNvPicPr>
                        <a:picLocks noChangeAspect="1" noChangeArrowheads="1"/>
                      </p:cNvPicPr>
                      <p:nvPr/>
                    </p:nvPicPr>
                    <p:blipFill>
                      <a:blip r:embed="rId12"/>
                      <a:srcRect/>
                      <a:stretch>
                        <a:fillRect/>
                      </a:stretch>
                    </p:blipFill>
                    <p:spPr bwMode="auto">
                      <a:xfrm>
                        <a:off x="632668" y="5697252"/>
                        <a:ext cx="2643188"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96</a:t>
            </a:fld>
            <a:endParaRPr lang="en-US" altLang="zh-CN"/>
          </a:p>
        </p:txBody>
      </p:sp>
      <p:sp>
        <p:nvSpPr>
          <p:cNvPr id="3" name="矩形 2"/>
          <p:cNvSpPr/>
          <p:nvPr/>
        </p:nvSpPr>
        <p:spPr>
          <a:xfrm>
            <a:off x="575556" y="609230"/>
            <a:ext cx="2196435" cy="490519"/>
          </a:xfrm>
          <a:prstGeom prst="rect">
            <a:avLst/>
          </a:prstGeom>
        </p:spPr>
        <p:txBody>
          <a:bodyPr wrap="none">
            <a:spAutoFit/>
          </a:bodyPr>
          <a:lstStyle/>
          <a:p>
            <a:pPr algn="l">
              <a:lnSpc>
                <a:spcPct val="125000"/>
              </a:lnSpc>
            </a:pPr>
            <a:r>
              <a:rPr lang="zh-CN" altLang="zh-CN" b="1" dirty="0" smtClean="0">
                <a:latin typeface="仿宋" panose="02010609060101010101" pitchFamily="49" charset="-122"/>
                <a:ea typeface="仿宋" panose="02010609060101010101" pitchFamily="49" charset="-122"/>
              </a:rPr>
              <a:t>例题</a:t>
            </a:r>
            <a:r>
              <a:rPr lang="en-US" altLang="zh-CN" b="1" dirty="0" smtClean="0">
                <a:latin typeface="仿宋" panose="02010609060101010101" pitchFamily="49" charset="-122"/>
                <a:ea typeface="仿宋" panose="02010609060101010101" pitchFamily="49" charset="-122"/>
              </a:rPr>
              <a:t> </a:t>
            </a:r>
            <a:r>
              <a:rPr lang="zh-CN" altLang="zh-CN" b="1" dirty="0">
                <a:solidFill>
                  <a:srgbClr val="C00000"/>
                </a:solidFill>
                <a:latin typeface="仿宋" panose="02010609060101010101" pitchFamily="49" charset="-122"/>
                <a:ea typeface="仿宋" panose="02010609060101010101" pitchFamily="49" charset="-122"/>
              </a:rPr>
              <a:t>（重点）</a:t>
            </a:r>
            <a:endParaRPr lang="zh-CN" altLang="en-US"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575556" y="1196752"/>
            <a:ext cx="7668851" cy="1092607"/>
          </a:xfrm>
          <a:prstGeom prst="rect">
            <a:avLst/>
          </a:prstGeom>
        </p:spPr>
        <p:txBody>
          <a:bodyPr wrap="square">
            <a:spAutoFit/>
          </a:bodyPr>
          <a:lstStyle/>
          <a:p>
            <a:pPr algn="l">
              <a:lnSpc>
                <a:spcPct val="125000"/>
              </a:lnSpc>
            </a:pPr>
            <a:r>
              <a:rPr lang="zh-CN" altLang="zh-CN" kern="100" dirty="0">
                <a:ea typeface="仿宋" panose="02010609060101010101" pitchFamily="49" charset="-122"/>
                <a:cs typeface="Times New Roman" panose="02020603050405020304" pitchFamily="18" charset="0"/>
              </a:rPr>
              <a:t>求“无限长”均匀带电直导线，线电荷密度为</a:t>
            </a:r>
            <a:r>
              <a:rPr lang="en-US" altLang="zh-CN" sz="2800" kern="100" dirty="0">
                <a:ea typeface="仿宋" panose="02010609060101010101" pitchFamily="49" charset="-122"/>
              </a:rPr>
              <a:t>λ</a:t>
            </a:r>
            <a:r>
              <a:rPr lang="zh-CN" altLang="zh-CN" kern="100" dirty="0">
                <a:ea typeface="仿宋" panose="02010609060101010101" pitchFamily="49" charset="-122"/>
                <a:cs typeface="Times New Roman" panose="02020603050405020304" pitchFamily="18" charset="0"/>
              </a:rPr>
              <a:t>，距直导线</a:t>
            </a:r>
            <a:r>
              <a:rPr lang="en-US" altLang="zh-CN" kern="100" dirty="0">
                <a:ea typeface="仿宋" panose="02010609060101010101" pitchFamily="49" charset="-122"/>
              </a:rPr>
              <a:t>r</a:t>
            </a:r>
            <a:r>
              <a:rPr lang="zh-CN" altLang="zh-CN" kern="100" dirty="0">
                <a:ea typeface="仿宋" panose="02010609060101010101" pitchFamily="49" charset="-122"/>
                <a:cs typeface="Times New Roman" panose="02020603050405020304" pitchFamily="18" charset="0"/>
              </a:rPr>
              <a:t>处的一点</a:t>
            </a:r>
            <a:r>
              <a:rPr lang="en-US" altLang="zh-CN" kern="100" dirty="0">
                <a:ea typeface="仿宋" panose="02010609060101010101" pitchFamily="49" charset="-122"/>
              </a:rPr>
              <a:t>P</a:t>
            </a:r>
            <a:r>
              <a:rPr lang="zh-CN" altLang="zh-CN" kern="100" dirty="0">
                <a:ea typeface="仿宋" panose="02010609060101010101" pitchFamily="49" charset="-122"/>
                <a:cs typeface="Times New Roman" panose="02020603050405020304" pitchFamily="18" charset="0"/>
              </a:rPr>
              <a:t>的电场强度。</a:t>
            </a:r>
            <a:endParaRPr lang="zh-CN" altLang="en-US" dirty="0">
              <a:ea typeface="仿宋" panose="02010609060101010101" pitchFamily="49" charset="-122"/>
            </a:endParaRPr>
          </a:p>
        </p:txBody>
      </p:sp>
      <p:grpSp>
        <p:nvGrpSpPr>
          <p:cNvPr id="5" name="Group 2"/>
          <p:cNvGrpSpPr/>
          <p:nvPr/>
        </p:nvGrpSpPr>
        <p:grpSpPr bwMode="auto">
          <a:xfrm>
            <a:off x="6945250" y="2553446"/>
            <a:ext cx="904875" cy="1514475"/>
            <a:chOff x="6840" y="10275"/>
            <a:chExt cx="1425" cy="3075"/>
          </a:xfrm>
        </p:grpSpPr>
        <p:sp>
          <p:nvSpPr>
            <p:cNvPr id="6" name="Oval 3"/>
            <p:cNvSpPr>
              <a:spLocks noChangeArrowheads="1"/>
            </p:cNvSpPr>
            <p:nvPr/>
          </p:nvSpPr>
          <p:spPr bwMode="auto">
            <a:xfrm>
              <a:off x="6840" y="10815"/>
              <a:ext cx="1425" cy="43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7" name="Oval 4"/>
            <p:cNvSpPr>
              <a:spLocks noChangeArrowheads="1"/>
            </p:cNvSpPr>
            <p:nvPr/>
          </p:nvSpPr>
          <p:spPr bwMode="auto">
            <a:xfrm>
              <a:off x="6840" y="12285"/>
              <a:ext cx="1425" cy="43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8" name="Line 5"/>
            <p:cNvSpPr>
              <a:spLocks noChangeShapeType="1"/>
            </p:cNvSpPr>
            <p:nvPr/>
          </p:nvSpPr>
          <p:spPr bwMode="auto">
            <a:xfrm>
              <a:off x="7575" y="10275"/>
              <a:ext cx="0" cy="30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6"/>
            <p:cNvSpPr>
              <a:spLocks noChangeShapeType="1"/>
            </p:cNvSpPr>
            <p:nvPr/>
          </p:nvSpPr>
          <p:spPr bwMode="auto">
            <a:xfrm>
              <a:off x="6840" y="11070"/>
              <a:ext cx="0" cy="14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Line 7"/>
            <p:cNvSpPr>
              <a:spLocks noChangeShapeType="1"/>
            </p:cNvSpPr>
            <p:nvPr/>
          </p:nvSpPr>
          <p:spPr bwMode="auto">
            <a:xfrm>
              <a:off x="8265" y="11055"/>
              <a:ext cx="0" cy="14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11" name="矩形 10"/>
          <p:cNvSpPr/>
          <p:nvPr/>
        </p:nvSpPr>
        <p:spPr>
          <a:xfrm>
            <a:off x="591410" y="2386362"/>
            <a:ext cx="5024705" cy="461665"/>
          </a:xfrm>
          <a:prstGeom prst="rect">
            <a:avLst/>
          </a:prstGeom>
        </p:spPr>
        <p:txBody>
          <a:bodyPr wrap="square">
            <a:spAutoFit/>
          </a:bodyPr>
          <a:lstStyle/>
          <a:p>
            <a:pPr algn="l"/>
            <a:r>
              <a:rPr lang="zh-CN" altLang="zh-CN" kern="100" dirty="0">
                <a:ea typeface="仿宋" panose="02010609060101010101" pitchFamily="49" charset="-122"/>
                <a:cs typeface="Times New Roman" panose="02020603050405020304" pitchFamily="18" charset="0"/>
              </a:rPr>
              <a:t>解</a:t>
            </a:r>
            <a:r>
              <a:rPr lang="zh-CN" altLang="zh-CN" kern="100" dirty="0" smtClean="0">
                <a:ea typeface="仿宋" panose="02010609060101010101" pitchFamily="49" charset="-122"/>
                <a:cs typeface="Times New Roman" panose="02020603050405020304" pitchFamily="18" charset="0"/>
              </a:rPr>
              <a:t>：</a:t>
            </a:r>
            <a:endParaRPr lang="zh-CN" altLang="en-US" kern="100" dirty="0">
              <a:ea typeface="仿宋"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1277477" y="2386362"/>
                <a:ext cx="4572000" cy="875753"/>
              </a:xfrm>
              <a:prstGeom prst="rect">
                <a:avLst/>
              </a:prstGeom>
            </p:spPr>
            <p:txBody>
              <a:bodyPr>
                <a:spAutoFit/>
              </a:bodyPr>
              <a:lstStyle/>
              <a:p>
                <a:pPr algn="l"/>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）分析电场的对称性</a:t>
                </a:r>
                <a:endParaRPr lang="en-US" altLang="zh-CN" kern="100" dirty="0">
                  <a:ea typeface="仿宋" panose="02010609060101010101" pitchFamily="49" charset="-122"/>
                  <a:cs typeface="Times New Roman" panose="02020603050405020304" pitchFamily="18" charset="0"/>
                </a:endParaRPr>
              </a:p>
              <a:p>
                <a:pPr algn="l"/>
                <a:r>
                  <a:rPr lang="zh-CN" altLang="en-US" kern="100" dirty="0">
                    <a:ea typeface="仿宋" panose="02010609060101010101" pitchFamily="49" charset="-122"/>
                    <a:cs typeface="Times New Roman" panose="02020603050405020304" pitchFamily="18" charset="0"/>
                    <a:sym typeface="Wingdings" pitchFamily="2" charset="2"/>
                  </a:rPr>
                  <a:t>（包括</a:t>
                </a:r>
                <a14:m>
                  <m:oMath xmlns:m="http://schemas.openxmlformats.org/officeDocument/2006/math">
                    <m:acc>
                      <m:accPr>
                        <m:chr m:val="⃗"/>
                        <m:ctrlPr>
                          <a:rPr lang="zh-CN" altLang="en-US" i="1" kern="100">
                            <a:latin typeface="Cambria Math" panose="02040503050406030204" pitchFamily="18" charset="0"/>
                            <a:ea typeface="仿宋" panose="02010609060101010101" pitchFamily="49" charset="-122"/>
                            <a:cs typeface="Times New Roman" panose="02020603050405020304" pitchFamily="18" charset="0"/>
                            <a:sym typeface="Wingdings" pitchFamily="2" charset="2"/>
                          </a:rPr>
                        </m:ctrlPr>
                      </m:accPr>
                      <m:e>
                        <m:r>
                          <a:rPr lang="en-US" altLang="zh-CN" kern="100">
                            <a:latin typeface="Cambria Math" panose="02040503050406030204" pitchFamily="18" charset="0"/>
                            <a:ea typeface="仿宋" panose="02010609060101010101" pitchFamily="49" charset="-122"/>
                            <a:cs typeface="Times New Roman" panose="02020603050405020304" pitchFamily="18" charset="0"/>
                            <a:sym typeface="Wingdings" pitchFamily="2" charset="2"/>
                          </a:rPr>
                          <m:t>𝐸</m:t>
                        </m:r>
                      </m:e>
                    </m:acc>
                  </m:oMath>
                </a14:m>
                <a:r>
                  <a:rPr lang="zh-CN" altLang="en-US" kern="100" dirty="0">
                    <a:ea typeface="仿宋" panose="02010609060101010101" pitchFamily="49" charset="-122"/>
                    <a:cs typeface="Times New Roman" panose="02020603050405020304" pitchFamily="18" charset="0"/>
                  </a:rPr>
                  <a:t>的方向和大小的对称性）</a:t>
                </a:r>
              </a:p>
            </p:txBody>
          </p:sp>
        </mc:Choice>
        <mc:Fallback xmlns="">
          <p:sp>
            <p:nvSpPr>
              <p:cNvPr id="14" name="矩形 13"/>
              <p:cNvSpPr>
                <a:spLocks noRot="1" noChangeAspect="1" noMove="1" noResize="1" noEditPoints="1" noAdjustHandles="1" noChangeArrowheads="1" noChangeShapeType="1" noTextEdit="1"/>
              </p:cNvSpPr>
              <p:nvPr/>
            </p:nvSpPr>
            <p:spPr>
              <a:xfrm>
                <a:off x="1277477" y="2386362"/>
                <a:ext cx="4572000" cy="875753"/>
              </a:xfrm>
              <a:prstGeom prst="rect">
                <a:avLst/>
              </a:prstGeom>
              <a:blipFill rotWithShape="0">
                <a:blip r:embed="rId3"/>
                <a:stretch>
                  <a:fillRect l="-2133" t="-7639" r="-8667" b="-12500"/>
                </a:stretch>
              </a:blipFill>
            </p:spPr>
            <p:txBody>
              <a:bodyPr/>
              <a:lstStyle/>
              <a:p>
                <a:r>
                  <a:rPr lang="zh-CN" altLang="en-US">
                    <a:noFill/>
                  </a:rPr>
                  <a:t> </a:t>
                </a:r>
                <a:endParaRPr lang="zh-CN" altLang="en-US">
                  <a:noFill/>
                </a:endParaRPr>
              </a:p>
            </p:txBody>
          </p:sp>
        </mc:Fallback>
      </mc:AlternateContent>
      <p:sp>
        <p:nvSpPr>
          <p:cNvPr id="15" name="矩形 14"/>
          <p:cNvSpPr/>
          <p:nvPr/>
        </p:nvSpPr>
        <p:spPr>
          <a:xfrm>
            <a:off x="1277477" y="4653123"/>
            <a:ext cx="4955203" cy="461665"/>
          </a:xfrm>
          <a:prstGeom prst="rect">
            <a:avLst/>
          </a:prstGeom>
        </p:spPr>
        <p:txBody>
          <a:bodyPr wrap="none">
            <a:spAutoFit/>
          </a:bodyPr>
          <a:lstStyle/>
          <a:p>
            <a:pPr algn="l"/>
            <a:r>
              <a:rPr lang="zh-CN" altLang="en-US" kern="100" dirty="0" smtClean="0">
                <a:ea typeface="仿宋" panose="02010609060101010101" pitchFamily="49" charset="-122"/>
                <a:cs typeface="Times New Roman" panose="02020603050405020304" pitchFamily="18" charset="0"/>
              </a:rPr>
              <a:t>（</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根据</a:t>
            </a:r>
            <a:r>
              <a:rPr lang="zh-CN" altLang="zh-CN" kern="100" dirty="0">
                <a:ea typeface="仿宋" panose="02010609060101010101" pitchFamily="49" charset="-122"/>
                <a:cs typeface="Times New Roman" panose="02020603050405020304" pitchFamily="18" charset="0"/>
              </a:rPr>
              <a:t>对称性，取圆柱形高斯面</a:t>
            </a:r>
            <a:endParaRPr lang="zh-CN" altLang="en-US" kern="100" dirty="0">
              <a:ea typeface="仿宋" panose="02010609060101010101" pitchFamily="49" charset="-122"/>
              <a:cs typeface="Times New Roman" panose="02020603050405020304" pitchFamily="18" charset="0"/>
            </a:endParaRPr>
          </a:p>
        </p:txBody>
      </p:sp>
      <p:sp>
        <p:nvSpPr>
          <p:cNvPr id="17" name="矩形 16"/>
          <p:cNvSpPr/>
          <p:nvPr/>
        </p:nvSpPr>
        <p:spPr>
          <a:xfrm>
            <a:off x="805376" y="3332476"/>
            <a:ext cx="5591988" cy="1200329"/>
          </a:xfrm>
          <a:prstGeom prst="rect">
            <a:avLst/>
          </a:prstGeom>
        </p:spPr>
        <p:txBody>
          <a:bodyPr wrap="square">
            <a:spAutoFit/>
          </a:bodyPr>
          <a:lstStyle/>
          <a:p>
            <a:pPr algn="l"/>
            <a:r>
              <a:rPr lang="zh-CN" altLang="en-US" kern="100" dirty="0" smtClean="0">
                <a:ea typeface="仿宋" panose="02010609060101010101" pitchFamily="49" charset="-122"/>
                <a:cs typeface="Times New Roman" panose="02020603050405020304" pitchFamily="18" charset="0"/>
              </a:rPr>
              <a:t>电场</a:t>
            </a:r>
            <a:r>
              <a:rPr lang="zh-CN" altLang="en-US" kern="100" dirty="0">
                <a:ea typeface="仿宋" panose="02010609060101010101" pitchFamily="49" charset="-122"/>
                <a:cs typeface="Times New Roman" panose="02020603050405020304" pitchFamily="18" charset="0"/>
              </a:rPr>
              <a:t>的分布</a:t>
            </a:r>
            <a:r>
              <a:rPr lang="zh-CN" altLang="en-US" kern="100" dirty="0" smtClean="0">
                <a:ea typeface="仿宋" panose="02010609060101010101" pitchFamily="49" charset="-122"/>
                <a:cs typeface="Times New Roman" panose="02020603050405020304" pitchFamily="18" charset="0"/>
              </a:rPr>
              <a:t>为轴对称</a:t>
            </a:r>
            <a:r>
              <a:rPr lang="zh-CN" altLang="en-US" kern="100" dirty="0">
                <a:ea typeface="仿宋" panose="02010609060101010101" pitchFamily="49" charset="-122"/>
                <a:cs typeface="Times New Roman" panose="02020603050405020304" pitchFamily="18" charset="0"/>
              </a:rPr>
              <a:t>。即：在半径为</a:t>
            </a:r>
            <a:r>
              <a:rPr lang="en-US" altLang="zh-CN" kern="100" dirty="0">
                <a:ea typeface="仿宋" panose="02010609060101010101" pitchFamily="49" charset="-122"/>
                <a:cs typeface="Times New Roman" panose="02020603050405020304" pitchFamily="18" charset="0"/>
              </a:rPr>
              <a:t>r</a:t>
            </a:r>
            <a:r>
              <a:rPr lang="zh-CN" altLang="en-US" kern="100" dirty="0" smtClean="0">
                <a:ea typeface="仿宋" panose="02010609060101010101" pitchFamily="49" charset="-122"/>
                <a:cs typeface="Times New Roman" panose="02020603050405020304" pitchFamily="18" charset="0"/>
              </a:rPr>
              <a:t>的圆柱面</a:t>
            </a:r>
            <a:r>
              <a:rPr lang="zh-CN" altLang="en-US" kern="100" dirty="0">
                <a:ea typeface="仿宋" panose="02010609060101010101" pitchFamily="49" charset="-122"/>
                <a:cs typeface="Times New Roman" panose="02020603050405020304" pitchFamily="18" charset="0"/>
              </a:rPr>
              <a:t>上各点，场强的大小相等，方向与该点矢径平行，或者说垂直</a:t>
            </a:r>
            <a:r>
              <a:rPr lang="zh-CN" altLang="en-US" kern="100" dirty="0" smtClean="0">
                <a:ea typeface="仿宋" panose="02010609060101010101" pitchFamily="49" charset="-122"/>
                <a:cs typeface="Times New Roman" panose="02020603050405020304" pitchFamily="18" charset="0"/>
              </a:rPr>
              <a:t>于圆柱面。</a:t>
            </a:r>
            <a:endParaRPr lang="en-US" altLang="zh-CN" kern="100" dirty="0">
              <a:ea typeface="仿宋" panose="02010609060101010101" pitchFamily="49" charset="-122"/>
              <a:cs typeface="Times New Roman" panose="02020603050405020304" pitchFamily="18" charset="0"/>
            </a:endParaRPr>
          </a:p>
        </p:txBody>
      </p:sp>
      <p:graphicFrame>
        <p:nvGraphicFramePr>
          <p:cNvPr id="18" name="对象 17"/>
          <p:cNvGraphicFramePr>
            <a:graphicFrameLocks noChangeAspect="1"/>
          </p:cNvGraphicFramePr>
          <p:nvPr/>
        </p:nvGraphicFramePr>
        <p:xfrm>
          <a:off x="1871700" y="5214125"/>
          <a:ext cx="5394031" cy="1392008"/>
        </p:xfrm>
        <a:graphic>
          <a:graphicData uri="http://schemas.openxmlformats.org/presentationml/2006/ole">
            <mc:AlternateContent xmlns:mc="http://schemas.openxmlformats.org/markup-compatibility/2006">
              <mc:Choice xmlns:v="urn:schemas-microsoft-com:vml" Requires="v">
                <p:oleObj spid="_x0000_s79985" name="Equation" r:id="rId4" imgW="2768600" imgH="711200" progId="Equation.DSMT4">
                  <p:embed/>
                </p:oleObj>
              </mc:Choice>
              <mc:Fallback>
                <p:oleObj name="Equation" r:id="rId4" imgW="2768600" imgH="711200" progId="Equation.DSMT4">
                  <p:embed/>
                  <p:pic>
                    <p:nvPicPr>
                      <p:cNvPr id="0" name="图片 799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700" y="5214125"/>
                        <a:ext cx="5394031" cy="1392008"/>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890246" y="6273316"/>
            <a:ext cx="1905000" cy="457200"/>
          </a:xfrm>
        </p:spPr>
        <p:txBody>
          <a:bodyPr/>
          <a:lstStyle/>
          <a:p>
            <a:pPr>
              <a:defRPr/>
            </a:pPr>
            <a:fld id="{DC3A563B-4F8C-46EA-BA1B-9CAF9F169970}" type="slidenum">
              <a:rPr lang="en-US" altLang="zh-CN" smtClean="0"/>
              <a:t>97</a:t>
            </a:fld>
            <a:endParaRPr lang="en-US" altLang="zh-CN"/>
          </a:p>
        </p:txBody>
      </p:sp>
      <p:sp>
        <p:nvSpPr>
          <p:cNvPr id="3" name="矩形 2"/>
          <p:cNvSpPr/>
          <p:nvPr/>
        </p:nvSpPr>
        <p:spPr>
          <a:xfrm>
            <a:off x="577938" y="1638386"/>
            <a:ext cx="8082644"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在侧面电力线与侧面的法线同向，</a:t>
            </a:r>
            <a:r>
              <a:rPr lang="en-US" altLang="zh-CN" kern="100" dirty="0" err="1"/>
              <a:t>cosθ</a:t>
            </a:r>
            <a:r>
              <a:rPr lang="zh-CN" altLang="zh-CN" kern="100" dirty="0">
                <a:cs typeface="Times New Roman" panose="02020603050405020304" pitchFamily="18" charset="0"/>
              </a:rPr>
              <a:t>＝</a:t>
            </a:r>
            <a:r>
              <a:rPr lang="en-US" altLang="zh-CN" kern="100" dirty="0"/>
              <a:t>1</a:t>
            </a:r>
            <a:r>
              <a:rPr lang="zh-CN" altLang="zh-CN" kern="100" dirty="0">
                <a:cs typeface="Times New Roman" panose="02020603050405020304" pitchFamily="18" charset="0"/>
              </a:rPr>
              <a:t>，</a:t>
            </a:r>
            <a:r>
              <a:rPr lang="zh-CN" altLang="zh-CN" kern="100" dirty="0">
                <a:ea typeface="仿宋" panose="02010609060101010101" pitchFamily="49" charset="-122"/>
                <a:cs typeface="Times New Roman" panose="02020603050405020304" pitchFamily="18" charset="0"/>
              </a:rPr>
              <a:t>且</a:t>
            </a:r>
            <a:r>
              <a:rPr lang="en-US" altLang="zh-CN" kern="100" dirty="0">
                <a:ea typeface="仿宋" panose="02010609060101010101" pitchFamily="49" charset="-122"/>
                <a:cs typeface="Times New Roman" panose="02020603050405020304" pitchFamily="18" charset="0"/>
              </a:rPr>
              <a:t>E</a:t>
            </a:r>
            <a:r>
              <a:rPr lang="zh-CN" altLang="zh-CN" kern="100" dirty="0">
                <a:ea typeface="仿宋" panose="02010609060101010101" pitchFamily="49" charset="-122"/>
                <a:cs typeface="Times New Roman" panose="02020603050405020304" pitchFamily="18" charset="0"/>
              </a:rPr>
              <a:t>为恒量</a:t>
            </a:r>
            <a:r>
              <a:rPr lang="zh-CN" altLang="zh-CN" kern="100" dirty="0">
                <a:cs typeface="Times New Roman" panose="02020603050405020304" pitchFamily="18" charset="0"/>
              </a:rPr>
              <a:t>。</a:t>
            </a:r>
            <a:endParaRPr lang="zh-CN" altLang="en-US" dirty="0"/>
          </a:p>
        </p:txBody>
      </p:sp>
      <p:sp>
        <p:nvSpPr>
          <p:cNvPr id="5" name="Rectangle 2"/>
          <p:cNvSpPr>
            <a:spLocks noChangeArrowheads="1"/>
          </p:cNvSpPr>
          <p:nvPr/>
        </p:nvSpPr>
        <p:spPr bwMode="auto">
          <a:xfrm>
            <a:off x="899592" y="18088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094806" y="2358466"/>
          <a:ext cx="4820036" cy="756084"/>
        </p:xfrm>
        <a:graphic>
          <a:graphicData uri="http://schemas.openxmlformats.org/presentationml/2006/ole">
            <mc:AlternateContent xmlns:mc="http://schemas.openxmlformats.org/markup-compatibility/2006">
              <mc:Choice xmlns:v="urn:schemas-microsoft-com:vml" Requires="v">
                <p:oleObj spid="_x0000_s73091" name="Equation" r:id="rId3" imgW="2451100" imgH="381000" progId="Equation.DSMT4">
                  <p:embed/>
                </p:oleObj>
              </mc:Choice>
              <mc:Fallback>
                <p:oleObj name="Equation" r:id="rId3" imgW="2451100" imgH="381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06" y="2358466"/>
                        <a:ext cx="4820036" cy="756084"/>
                      </a:xfrm>
                      <a:prstGeom prst="rect">
                        <a:avLst/>
                      </a:prstGeom>
                      <a:noFill/>
                    </p:spPr>
                  </p:pic>
                </p:oleObj>
              </mc:Fallback>
            </mc:AlternateContent>
          </a:graphicData>
        </a:graphic>
      </p:graphicFrame>
      <p:sp>
        <p:nvSpPr>
          <p:cNvPr id="7" name="矩形 6"/>
          <p:cNvSpPr/>
          <p:nvPr/>
        </p:nvSpPr>
        <p:spPr>
          <a:xfrm>
            <a:off x="806774" y="3255371"/>
            <a:ext cx="4240263" cy="523220"/>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高斯面内包围的电荷量为</a:t>
            </a:r>
            <a:r>
              <a:rPr lang="zh-CN" altLang="zh-CN" kern="100" dirty="0">
                <a:cs typeface="Times New Roman" panose="02020603050405020304" pitchFamily="18" charset="0"/>
              </a:rPr>
              <a:t>：</a:t>
            </a:r>
            <a:r>
              <a:rPr lang="en-US" altLang="zh-CN" sz="2800" kern="100" dirty="0" err="1"/>
              <a:t>λ</a:t>
            </a:r>
            <a:r>
              <a:rPr lang="en-US" altLang="zh-CN" kern="100" dirty="0" err="1"/>
              <a:t>L</a:t>
            </a:r>
            <a:endParaRPr lang="zh-CN" altLang="en-US" dirty="0"/>
          </a:p>
        </p:txBody>
      </p:sp>
      <p:sp>
        <p:nvSpPr>
          <p:cNvPr id="8" name="矩形 7"/>
          <p:cNvSpPr/>
          <p:nvPr/>
        </p:nvSpPr>
        <p:spPr>
          <a:xfrm>
            <a:off x="806774" y="3922991"/>
            <a:ext cx="2339102"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根据高斯定理</a:t>
            </a:r>
            <a:r>
              <a:rPr lang="zh-CN" altLang="zh-CN" kern="100" dirty="0" smtClean="0">
                <a:cs typeface="Times New Roman" panose="02020603050405020304" pitchFamily="18" charset="0"/>
              </a:rPr>
              <a:t>：</a:t>
            </a:r>
            <a:endParaRPr lang="zh-CN" altLang="en-US" dirty="0"/>
          </a:p>
        </p:txBody>
      </p:sp>
      <p:graphicFrame>
        <p:nvGraphicFramePr>
          <p:cNvPr id="9" name="对象 8"/>
          <p:cNvGraphicFramePr>
            <a:graphicFrameLocks noChangeAspect="1"/>
          </p:cNvGraphicFramePr>
          <p:nvPr/>
        </p:nvGraphicFramePr>
        <p:xfrm>
          <a:off x="3279023" y="3864443"/>
          <a:ext cx="1768014" cy="910795"/>
        </p:xfrm>
        <a:graphic>
          <a:graphicData uri="http://schemas.openxmlformats.org/presentationml/2006/ole">
            <mc:AlternateContent xmlns:mc="http://schemas.openxmlformats.org/markup-compatibility/2006">
              <mc:Choice xmlns:v="urn:schemas-microsoft-com:vml" Requires="v">
                <p:oleObj spid="_x0000_s73092" name="Equation" r:id="rId5" imgW="20116800" imgH="10363200" progId="Equation.DSMT4">
                  <p:embed/>
                </p:oleObj>
              </mc:Choice>
              <mc:Fallback>
                <p:oleObj name="Equation" r:id="rId5" imgW="20116800" imgH="10363200" progId="Equation.DSMT4">
                  <p:embed/>
                  <p:pic>
                    <p:nvPicPr>
                      <p:cNvPr id="0" name="图片 72849"/>
                      <p:cNvPicPr/>
                      <p:nvPr/>
                    </p:nvPicPr>
                    <p:blipFill>
                      <a:blip r:embed="rId6"/>
                      <a:stretch>
                        <a:fillRect/>
                      </a:stretch>
                    </p:blipFill>
                    <p:spPr>
                      <a:xfrm>
                        <a:off x="3279023" y="3864443"/>
                        <a:ext cx="1768014" cy="910795"/>
                      </a:xfrm>
                      <a:prstGeom prst="rect">
                        <a:avLst/>
                      </a:prstGeom>
                    </p:spPr>
                  </p:pic>
                </p:oleObj>
              </mc:Fallback>
            </mc:AlternateContent>
          </a:graphicData>
        </a:graphic>
      </p:graphicFrame>
      <p:sp>
        <p:nvSpPr>
          <p:cNvPr id="10" name="Rectangle 8"/>
          <p:cNvSpPr>
            <a:spLocks noChangeArrowheads="1"/>
          </p:cNvSpPr>
          <p:nvPr/>
        </p:nvSpPr>
        <p:spPr bwMode="auto">
          <a:xfrm>
            <a:off x="2919965" y="45451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2397173" y="4775238"/>
          <a:ext cx="1436011" cy="904687"/>
        </p:xfrm>
        <a:graphic>
          <a:graphicData uri="http://schemas.openxmlformats.org/presentationml/2006/ole">
            <mc:AlternateContent xmlns:mc="http://schemas.openxmlformats.org/markup-compatibility/2006">
              <mc:Choice xmlns:v="urn:schemas-microsoft-com:vml" Requires="v">
                <p:oleObj spid="_x0000_s73093" name="Equation" r:id="rId7" imgW="685800" imgH="431800" progId="Equation.DSMT4">
                  <p:embed/>
                </p:oleObj>
              </mc:Choice>
              <mc:Fallback>
                <p:oleObj name="Equation" r:id="rId7" imgW="685800" imgH="4318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173" y="4775238"/>
                        <a:ext cx="1436011" cy="904687"/>
                      </a:xfrm>
                      <a:prstGeom prst="rect">
                        <a:avLst/>
                      </a:prstGeom>
                      <a:noFill/>
                    </p:spPr>
                  </p:pic>
                </p:oleObj>
              </mc:Fallback>
            </mc:AlternateContent>
          </a:graphicData>
        </a:graphic>
      </p:graphicFrame>
      <p:sp>
        <p:nvSpPr>
          <p:cNvPr id="13" name="矩形 12"/>
          <p:cNvSpPr/>
          <p:nvPr/>
        </p:nvSpPr>
        <p:spPr>
          <a:xfrm>
            <a:off x="431540" y="944724"/>
            <a:ext cx="7411206" cy="523220"/>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在上底和下底电力线与底面的法线垂直</a:t>
            </a:r>
            <a:r>
              <a:rPr lang="zh-CN" altLang="zh-CN" kern="100" dirty="0">
                <a:cs typeface="Times New Roman" panose="02020603050405020304" pitchFamily="18" charset="0"/>
              </a:rPr>
              <a:t>，</a:t>
            </a:r>
            <a:r>
              <a:rPr lang="en-US" altLang="zh-CN" sz="2800" kern="100" dirty="0" err="1"/>
              <a:t>cosθ</a:t>
            </a:r>
            <a:r>
              <a:rPr lang="zh-CN" altLang="zh-CN" sz="2800" kern="100" dirty="0">
                <a:cs typeface="Times New Roman" panose="02020603050405020304" pitchFamily="18" charset="0"/>
              </a:rPr>
              <a:t>＝</a:t>
            </a:r>
            <a:r>
              <a:rPr lang="en-US" altLang="zh-CN" sz="2800" kern="100" dirty="0"/>
              <a:t>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98</a:t>
            </a:fld>
            <a:endParaRPr lang="en-US" altLang="zh-CN"/>
          </a:p>
        </p:txBody>
      </p:sp>
      <p:sp>
        <p:nvSpPr>
          <p:cNvPr id="4" name="文本框 3"/>
          <p:cNvSpPr txBox="1"/>
          <p:nvPr>
            <p:custDataLst>
              <p:tags r:id="rId3"/>
            </p:custDataLst>
          </p:nvPr>
        </p:nvSpPr>
        <p:spPr>
          <a:xfrm>
            <a:off x="765448" y="462303"/>
            <a:ext cx="7315200" cy="2143125"/>
          </a:xfrm>
          <a:prstGeom prst="rect">
            <a:avLst/>
          </a:prstGeom>
          <a:noFill/>
        </p:spPr>
        <p:txBody>
          <a:bodyPr vert="horz" wrap="square" rtlCol="0" anchor="ctr" anchorCtr="0">
            <a:noAutofit/>
          </a:bodyPr>
          <a:lstStyle/>
          <a:p>
            <a:pPr algn="l">
              <a:lnSpc>
                <a:spcPct val="125000"/>
              </a:lnSpc>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en-US" altLang="zh-CN"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半径为</a:t>
            </a:r>
            <a:r>
              <a:rPr lang="en-US" altLang="zh-CN" sz="2800" kern="100" dirty="0">
                <a:ea typeface="仿宋" panose="02010609060101010101" pitchFamily="49" charset="-122"/>
                <a:cs typeface="Times New Roman" panose="02020603050405020304" pitchFamily="18" charset="0"/>
              </a:rPr>
              <a:t>R</a:t>
            </a:r>
            <a:r>
              <a:rPr lang="zh-CN" altLang="zh-CN" sz="2800" kern="100" dirty="0">
                <a:ea typeface="仿宋" panose="02010609060101010101" pitchFamily="49" charset="-122"/>
                <a:cs typeface="Times New Roman" panose="02020603050405020304" pitchFamily="18" charset="0"/>
              </a:rPr>
              <a:t>，带电量为</a:t>
            </a:r>
            <a:r>
              <a:rPr lang="en-US" altLang="zh-CN" sz="2800" kern="100" dirty="0">
                <a:ea typeface="仿宋" panose="02010609060101010101" pitchFamily="49" charset="-122"/>
                <a:cs typeface="Times New Roman" panose="02020603050405020304" pitchFamily="18" charset="0"/>
              </a:rPr>
              <a:t>q</a:t>
            </a:r>
            <a:r>
              <a:rPr lang="zh-CN" altLang="zh-CN" sz="2800" kern="100" dirty="0">
                <a:ea typeface="仿宋" panose="02010609060101010101" pitchFamily="49" charset="-122"/>
                <a:cs typeface="Times New Roman" panose="02020603050405020304" pitchFamily="18" charset="0"/>
              </a:rPr>
              <a:t>的均匀带电球面的电场强度分布。</a:t>
            </a:r>
            <a:endParaRPr lang="zh-CN" altLang="en-US" sz="2800" kern="100" dirty="0">
              <a:ea typeface="仿宋" panose="02010609060101010101" pitchFamily="49" charset="-122"/>
              <a:cs typeface="Times New Roman" panose="02020603050405020304" pitchFamily="18" charset="0"/>
            </a:endParaRP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5724128" y="2420888"/>
            <a:ext cx="3125614" cy="1681925"/>
            <a:chOff x="5796136" y="1001725"/>
            <a:chExt cx="3125614" cy="1681925"/>
          </a:xfrm>
        </p:grpSpPr>
        <p:sp>
          <p:nvSpPr>
            <p:cNvPr id="13" name="Oval 3"/>
            <p:cNvSpPr>
              <a:spLocks noChangeArrowheads="1"/>
            </p:cNvSpPr>
            <p:nvPr/>
          </p:nvSpPr>
          <p:spPr bwMode="auto">
            <a:xfrm>
              <a:off x="6474670" y="1400950"/>
              <a:ext cx="914400" cy="914400"/>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4" name="Line 32"/>
            <p:cNvSpPr>
              <a:spLocks noChangeShapeType="1"/>
            </p:cNvSpPr>
            <p:nvPr/>
          </p:nvSpPr>
          <p:spPr bwMode="auto">
            <a:xfrm flipV="1">
              <a:off x="6552220" y="1858943"/>
              <a:ext cx="379661" cy="322495"/>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5" name="Line 40"/>
            <p:cNvSpPr>
              <a:spLocks noChangeShapeType="1"/>
            </p:cNvSpPr>
            <p:nvPr/>
          </p:nvSpPr>
          <p:spPr bwMode="auto">
            <a:xfrm flipV="1">
              <a:off x="6944756" y="1001725"/>
              <a:ext cx="123825" cy="856426"/>
            </a:xfrm>
            <a:prstGeom prst="line">
              <a:avLst/>
            </a:prstGeom>
            <a:noFill/>
            <a:ln w="38100">
              <a:solidFill>
                <a:schemeClr val="accent2"/>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6" name="Oval 4"/>
            <p:cNvSpPr>
              <a:spLocks noChangeArrowheads="1"/>
            </p:cNvSpPr>
            <p:nvPr/>
          </p:nvSpPr>
          <p:spPr bwMode="auto">
            <a:xfrm>
              <a:off x="6017470" y="1019950"/>
              <a:ext cx="1816100" cy="1663700"/>
            </a:xfrm>
            <a:prstGeom prst="ellipse">
              <a:avLst/>
            </a:prstGeom>
            <a:noFill/>
            <a:ln w="38100">
              <a:solidFill>
                <a:srgbClr val="000099"/>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7" name="Line 46"/>
            <p:cNvSpPr>
              <a:spLocks noChangeShapeType="1"/>
            </p:cNvSpPr>
            <p:nvPr/>
          </p:nvSpPr>
          <p:spPr bwMode="auto">
            <a:xfrm>
              <a:off x="7847871" y="1834341"/>
              <a:ext cx="609600" cy="0"/>
            </a:xfrm>
            <a:prstGeom prst="line">
              <a:avLst/>
            </a:prstGeom>
            <a:noFill/>
            <a:ln w="38100">
              <a:solidFill>
                <a:srgbClr val="CC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cxnSp>
          <p:nvCxnSpPr>
            <p:cNvPr id="18" name="直接箭头连接符 17"/>
            <p:cNvCxnSpPr>
              <a:stCxn id="13" idx="7"/>
            </p:cNvCxnSpPr>
            <p:nvPr/>
          </p:nvCxnSpPr>
          <p:spPr bwMode="auto">
            <a:xfrm>
              <a:off x="7255159" y="1534861"/>
              <a:ext cx="1061257" cy="525987"/>
            </a:xfrm>
            <a:prstGeom prst="straightConnector1">
              <a:avLst/>
            </a:prstGeom>
            <a:ln>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3" idx="5"/>
            </p:cNvCxnSpPr>
            <p:nvPr/>
          </p:nvCxnSpPr>
          <p:spPr bwMode="auto">
            <a:xfrm flipV="1">
              <a:off x="7255159" y="1534861"/>
              <a:ext cx="1061257" cy="646578"/>
            </a:xfrm>
            <a:prstGeom prst="straightConnector1">
              <a:avLst/>
            </a:prstGeom>
            <a:ln>
              <a:headEnd type="none" w="sm" len="sm"/>
              <a:tailEnd type="arrow"/>
            </a:ln>
          </p:spPr>
          <p:style>
            <a:lnRef idx="2">
              <a:schemeClr val="accent1"/>
            </a:lnRef>
            <a:fillRef idx="0">
              <a:schemeClr val="accent1"/>
            </a:fillRef>
            <a:effectRef idx="1">
              <a:schemeClr val="accent1"/>
            </a:effectRef>
            <a:fontRef idx="minor">
              <a:schemeClr val="tx1"/>
            </a:fontRef>
          </p:style>
        </p:cxnSp>
        <p:graphicFrame>
          <p:nvGraphicFramePr>
            <p:cNvPr id="20" name="对象 19"/>
            <p:cNvGraphicFramePr>
              <a:graphicFrameLocks noChangeAspect="1"/>
            </p:cNvGraphicFramePr>
            <p:nvPr/>
          </p:nvGraphicFramePr>
          <p:xfrm>
            <a:off x="7198570" y="1270928"/>
            <a:ext cx="397766" cy="371249"/>
          </p:xfrm>
          <a:graphic>
            <a:graphicData uri="http://schemas.openxmlformats.org/presentationml/2006/ole">
              <mc:AlternateContent xmlns:mc="http://schemas.openxmlformats.org/markup-compatibility/2006">
                <mc:Choice xmlns:v="urn:schemas-microsoft-com:vml" Requires="v">
                  <p:oleObj spid="_x0000_s87856" name="公式" r:id="rId13" imgW="4572000" imgH="4267200" progId="Equation.3">
                    <p:embed/>
                  </p:oleObj>
                </mc:Choice>
                <mc:Fallback>
                  <p:oleObj name="公式" r:id="rId13" imgW="4572000" imgH="4267200" progId="Equation.3">
                    <p:embed/>
                    <p:pic>
                      <p:nvPicPr>
                        <p:cNvPr id="0" name=""/>
                        <p:cNvPicPr/>
                        <p:nvPr/>
                      </p:nvPicPr>
                      <p:blipFill>
                        <a:blip r:embed="rId14"/>
                        <a:stretch>
                          <a:fillRect/>
                        </a:stretch>
                      </p:blipFill>
                      <p:spPr>
                        <a:xfrm>
                          <a:off x="7198570" y="1270928"/>
                          <a:ext cx="397766" cy="371249"/>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7132463" y="2104026"/>
            <a:ext cx="513214" cy="422647"/>
          </p:xfrm>
          <a:graphic>
            <a:graphicData uri="http://schemas.openxmlformats.org/presentationml/2006/ole">
              <mc:AlternateContent xmlns:mc="http://schemas.openxmlformats.org/markup-compatibility/2006">
                <mc:Choice xmlns:v="urn:schemas-microsoft-com:vml" Requires="v">
                  <p:oleObj spid="_x0000_s87857" name="公式" r:id="rId15" imgW="5181600" imgH="4267200" progId="Equation.3">
                    <p:embed/>
                  </p:oleObj>
                </mc:Choice>
                <mc:Fallback>
                  <p:oleObj name="公式" r:id="rId15" imgW="5181600" imgH="4267200" progId="Equation.3">
                    <p:embed/>
                    <p:pic>
                      <p:nvPicPr>
                        <p:cNvPr id="0" name=""/>
                        <p:cNvPicPr/>
                        <p:nvPr/>
                      </p:nvPicPr>
                      <p:blipFill>
                        <a:blip r:embed="rId16"/>
                        <a:stretch>
                          <a:fillRect/>
                        </a:stretch>
                      </p:blipFill>
                      <p:spPr>
                        <a:xfrm>
                          <a:off x="7132463" y="2104026"/>
                          <a:ext cx="513214" cy="422647"/>
                        </a:xfrm>
                        <a:prstGeom prst="rect">
                          <a:avLst/>
                        </a:prstGeom>
                      </p:spPr>
                    </p:pic>
                  </p:oleObj>
                </mc:Fallback>
              </mc:AlternateContent>
            </a:graphicData>
          </a:graphic>
        </p:graphicFrame>
        <p:cxnSp>
          <p:nvCxnSpPr>
            <p:cNvPr id="22" name="直接连接符 21"/>
            <p:cNvCxnSpPr>
              <a:stCxn id="15" idx="0"/>
              <a:endCxn id="17" idx="0"/>
            </p:cNvCxnSpPr>
            <p:nvPr/>
          </p:nvCxnSpPr>
          <p:spPr bwMode="auto">
            <a:xfrm flipV="1">
              <a:off x="6944756" y="1834339"/>
              <a:ext cx="903101" cy="23812"/>
            </a:xfrm>
            <a:prstGeom prst="line">
              <a:avLst/>
            </a:prstGeom>
            <a:ln>
              <a:prstDash val="dash"/>
              <a:headEnd type="none" w="sm" len="sm"/>
              <a:tailEnd type="none" w="sm" len="sm"/>
            </a:ln>
          </p:spPr>
          <p:style>
            <a:lnRef idx="2">
              <a:schemeClr val="dk1"/>
            </a:lnRef>
            <a:fillRef idx="0">
              <a:schemeClr val="dk1"/>
            </a:fillRef>
            <a:effectRef idx="1">
              <a:schemeClr val="dk1"/>
            </a:effectRef>
            <a:fontRef idx="minor">
              <a:schemeClr val="tx1"/>
            </a:fontRef>
          </p:style>
        </p:cxnSp>
        <p:graphicFrame>
          <p:nvGraphicFramePr>
            <p:cNvPr id="23" name="对象 22"/>
            <p:cNvGraphicFramePr>
              <a:graphicFrameLocks noChangeAspect="1"/>
            </p:cNvGraphicFramePr>
            <p:nvPr/>
          </p:nvGraphicFramePr>
          <p:xfrm>
            <a:off x="7776356" y="1844824"/>
            <a:ext cx="299333" cy="324277"/>
          </p:xfrm>
          <a:graphic>
            <a:graphicData uri="http://schemas.openxmlformats.org/presentationml/2006/ole">
              <mc:AlternateContent xmlns:mc="http://schemas.openxmlformats.org/markup-compatibility/2006">
                <mc:Choice xmlns:v="urn:schemas-microsoft-com:vml" Requires="v">
                  <p:oleObj spid="_x0000_s87858" name="公式" r:id="rId17" imgW="3657600" imgH="3962400" progId="Equation.3">
                    <p:embed/>
                  </p:oleObj>
                </mc:Choice>
                <mc:Fallback>
                  <p:oleObj name="公式" r:id="rId17" imgW="3657600" imgH="3962400" progId="Equation.3">
                    <p:embed/>
                    <p:pic>
                      <p:nvPicPr>
                        <p:cNvPr id="0" name=""/>
                        <p:cNvPicPr/>
                        <p:nvPr/>
                      </p:nvPicPr>
                      <p:blipFill>
                        <a:blip r:embed="rId18"/>
                        <a:stretch>
                          <a:fillRect/>
                        </a:stretch>
                      </p:blipFill>
                      <p:spPr>
                        <a:xfrm>
                          <a:off x="7776356" y="1844824"/>
                          <a:ext cx="299333" cy="32427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7937869" y="1024576"/>
            <a:ext cx="487040" cy="413984"/>
          </p:xfrm>
          <a:graphic>
            <a:graphicData uri="http://schemas.openxmlformats.org/presentationml/2006/ole">
              <mc:AlternateContent xmlns:mc="http://schemas.openxmlformats.org/markup-compatibility/2006">
                <mc:Choice xmlns:v="urn:schemas-microsoft-com:vml" Requires="v">
                  <p:oleObj spid="_x0000_s87859" name="公式" r:id="rId19" imgW="6096000" imgH="5181600" progId="Equation.3">
                    <p:embed/>
                  </p:oleObj>
                </mc:Choice>
                <mc:Fallback>
                  <p:oleObj name="公式" r:id="rId19" imgW="6096000" imgH="5181600" progId="Equation.3">
                    <p:embed/>
                    <p:pic>
                      <p:nvPicPr>
                        <p:cNvPr id="0" name=""/>
                        <p:cNvPicPr/>
                        <p:nvPr/>
                      </p:nvPicPr>
                      <p:blipFill>
                        <a:blip r:embed="rId20"/>
                        <a:stretch>
                          <a:fillRect/>
                        </a:stretch>
                      </p:blipFill>
                      <p:spPr>
                        <a:xfrm>
                          <a:off x="7937869" y="1024576"/>
                          <a:ext cx="487040" cy="413984"/>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7908975" y="2182512"/>
            <a:ext cx="487363" cy="414337"/>
          </p:xfrm>
          <a:graphic>
            <a:graphicData uri="http://schemas.openxmlformats.org/presentationml/2006/ole">
              <mc:AlternateContent xmlns:mc="http://schemas.openxmlformats.org/markup-compatibility/2006">
                <mc:Choice xmlns:v="urn:schemas-microsoft-com:vml" Requires="v">
                  <p:oleObj spid="_x0000_s87860" name="公式" r:id="rId21" imgW="6096000" imgH="5181600" progId="Equation.3">
                    <p:embed/>
                  </p:oleObj>
                </mc:Choice>
                <mc:Fallback>
                  <p:oleObj name="公式" r:id="rId21" imgW="6096000" imgH="5181600" progId="Equation.3">
                    <p:embed/>
                    <p:pic>
                      <p:nvPicPr>
                        <p:cNvPr id="0" name=""/>
                        <p:cNvPicPr>
                          <a:picLocks noChangeAspect="1" noChangeArrowheads="1"/>
                        </p:cNvPicPr>
                        <p:nvPr/>
                      </p:nvPicPr>
                      <p:blipFill>
                        <a:blip r:embed="rId22"/>
                        <a:srcRect/>
                        <a:stretch>
                          <a:fillRect/>
                        </a:stretch>
                      </p:blipFill>
                      <p:spPr bwMode="auto">
                        <a:xfrm>
                          <a:off x="7908975" y="2182512"/>
                          <a:ext cx="4873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nvGraphicFramePr>
          <p:xfrm>
            <a:off x="8482013" y="1641475"/>
            <a:ext cx="439737" cy="341313"/>
          </p:xfrm>
          <a:graphic>
            <a:graphicData uri="http://schemas.openxmlformats.org/presentationml/2006/ole">
              <mc:AlternateContent xmlns:mc="http://schemas.openxmlformats.org/markup-compatibility/2006">
                <mc:Choice xmlns:v="urn:schemas-microsoft-com:vml" Requires="v">
                  <p:oleObj spid="_x0000_s87861" name="公式" r:id="rId23" imgW="5486400" imgH="4267200" progId="Equation.3">
                    <p:embed/>
                  </p:oleObj>
                </mc:Choice>
                <mc:Fallback>
                  <p:oleObj name="公式" r:id="rId23" imgW="5486400" imgH="4267200" progId="Equation.3">
                    <p:embed/>
                    <p:pic>
                      <p:nvPicPr>
                        <p:cNvPr id="0" name=""/>
                        <p:cNvPicPr>
                          <a:picLocks noChangeAspect="1" noChangeArrowheads="1"/>
                        </p:cNvPicPr>
                        <p:nvPr/>
                      </p:nvPicPr>
                      <p:blipFill>
                        <a:blip r:embed="rId24"/>
                        <a:srcRect/>
                        <a:stretch>
                          <a:fillRect/>
                        </a:stretch>
                      </p:blipFill>
                      <p:spPr bwMode="auto">
                        <a:xfrm>
                          <a:off x="8482013" y="1641475"/>
                          <a:ext cx="439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8"/>
            <p:cNvGraphicFramePr/>
            <p:nvPr/>
          </p:nvGraphicFramePr>
          <p:xfrm>
            <a:off x="6258944" y="1331401"/>
            <a:ext cx="431451" cy="421872"/>
          </p:xfrm>
          <a:graphic>
            <a:graphicData uri="http://schemas.openxmlformats.org/presentationml/2006/ole">
              <mc:AlternateContent xmlns:mc="http://schemas.openxmlformats.org/markup-compatibility/2006">
                <mc:Choice xmlns:v="urn:schemas-microsoft-com:vml" Requires="v">
                  <p:oleObj spid="_x0000_s87862" name="公式" r:id="rId25" imgW="165100" imgH="203200" progId="Equation.3">
                    <p:embed/>
                  </p:oleObj>
                </mc:Choice>
                <mc:Fallback>
                  <p:oleObj name="公式" r:id="rId25" imgW="165100" imgH="20320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58944" y="1331401"/>
                          <a:ext cx="431451" cy="421872"/>
                        </a:xfrm>
                        <a:prstGeom prst="rect">
                          <a:avLst/>
                        </a:prstGeom>
                        <a:noFill/>
                        <a:ln>
                          <a:noFill/>
                        </a:ln>
                        <a:effectLst/>
                      </p:spPr>
                    </p:pic>
                  </p:oleObj>
                </mc:Fallback>
              </mc:AlternateContent>
            </a:graphicData>
          </a:graphic>
        </p:graphicFrame>
        <p:graphicFrame>
          <p:nvGraphicFramePr>
            <p:cNvPr id="28" name="Object 30"/>
            <p:cNvGraphicFramePr>
              <a:graphicFrameLocks noChangeAspect="1"/>
            </p:cNvGraphicFramePr>
            <p:nvPr/>
          </p:nvGraphicFramePr>
          <p:xfrm>
            <a:off x="6494885" y="1664476"/>
            <a:ext cx="334963" cy="363538"/>
          </p:xfrm>
          <a:graphic>
            <a:graphicData uri="http://schemas.openxmlformats.org/presentationml/2006/ole">
              <mc:AlternateContent xmlns:mc="http://schemas.openxmlformats.org/markup-compatibility/2006">
                <mc:Choice xmlns:v="urn:schemas-microsoft-com:vml" Requires="v">
                  <p:oleObj spid="_x0000_s87863" name="公式" r:id="rId27" imgW="152400" imgH="165100" progId="Equation.3">
                    <p:embed/>
                  </p:oleObj>
                </mc:Choice>
                <mc:Fallback>
                  <p:oleObj name="公式" r:id="rId27" imgW="152400" imgH="1651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94885" y="1664476"/>
                          <a:ext cx="334963" cy="363538"/>
                        </a:xfrm>
                        <a:prstGeom prst="rect">
                          <a:avLst/>
                        </a:prstGeom>
                        <a:noFill/>
                        <a:ln>
                          <a:noFill/>
                        </a:ln>
                        <a:effectLst/>
                      </p:spPr>
                    </p:pic>
                  </p:oleObj>
                </mc:Fallback>
              </mc:AlternateContent>
            </a:graphicData>
          </a:graphic>
        </p:graphicFrame>
        <p:graphicFrame>
          <p:nvGraphicFramePr>
            <p:cNvPr id="29" name="Object 35"/>
            <p:cNvGraphicFramePr>
              <a:graphicFrameLocks noChangeAspect="1"/>
            </p:cNvGraphicFramePr>
            <p:nvPr/>
          </p:nvGraphicFramePr>
          <p:xfrm>
            <a:off x="6817580" y="1858944"/>
            <a:ext cx="411163" cy="457200"/>
          </p:xfrm>
          <a:graphic>
            <a:graphicData uri="http://schemas.openxmlformats.org/presentationml/2006/ole">
              <mc:AlternateContent xmlns:mc="http://schemas.openxmlformats.org/markup-compatibility/2006">
                <mc:Choice xmlns:v="urn:schemas-microsoft-com:vml" Requires="v">
                  <p:oleObj spid="_x0000_s87864" name="公式" r:id="rId29" imgW="127000" imgH="139700" progId="Equation.3">
                    <p:embed/>
                  </p:oleObj>
                </mc:Choice>
                <mc:Fallback>
                  <p:oleObj name="公式" r:id="rId29" imgW="127000" imgH="1397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7580" y="1858944"/>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3"/>
            <p:cNvGraphicFramePr/>
            <p:nvPr/>
          </p:nvGraphicFramePr>
          <p:xfrm>
            <a:off x="6683722" y="1063625"/>
            <a:ext cx="336550" cy="420688"/>
          </p:xfrm>
          <a:graphic>
            <a:graphicData uri="http://schemas.openxmlformats.org/presentationml/2006/ole">
              <mc:AlternateContent xmlns:mc="http://schemas.openxmlformats.org/markup-compatibility/2006">
                <mc:Choice xmlns:v="urn:schemas-microsoft-com:vml" Requires="v">
                  <p:oleObj spid="_x0000_s87865" name="Equation" r:id="rId31" imgW="2743200" imgH="3048000" progId="Equation.DSMT4">
                    <p:embed/>
                  </p:oleObj>
                </mc:Choice>
                <mc:Fallback>
                  <p:oleObj name="Equation" r:id="rId31" imgW="2743200" imgH="3048000" progId="Equation.DSMT4">
                    <p:embed/>
                    <p:pic>
                      <p:nvPicPr>
                        <p:cNvPr id="0" name=""/>
                        <p:cNvPicPr>
                          <a:picLocks noChangeArrowheads="1"/>
                        </p:cNvPicPr>
                        <p:nvPr/>
                      </p:nvPicPr>
                      <p:blipFill>
                        <a:blip r:embed="rId32"/>
                        <a:srcRect/>
                        <a:stretch>
                          <a:fillRect/>
                        </a:stretch>
                      </p:blipFill>
                      <p:spPr bwMode="auto">
                        <a:xfrm>
                          <a:off x="6683722" y="1063625"/>
                          <a:ext cx="3365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42"/>
            <p:cNvGraphicFramePr>
              <a:graphicFrameLocks noChangeAspect="1"/>
            </p:cNvGraphicFramePr>
            <p:nvPr/>
          </p:nvGraphicFramePr>
          <p:xfrm>
            <a:off x="5796136" y="1260067"/>
            <a:ext cx="346543" cy="436099"/>
          </p:xfrm>
          <a:graphic>
            <a:graphicData uri="http://schemas.openxmlformats.org/presentationml/2006/ole">
              <mc:AlternateContent xmlns:mc="http://schemas.openxmlformats.org/markup-compatibility/2006">
                <mc:Choice xmlns:v="urn:schemas-microsoft-com:vml" Requires="v">
                  <p:oleObj spid="_x0000_s87866" name="Equation" r:id="rId33" imgW="3352800" imgH="4267200" progId="Equation.DSMT4">
                    <p:embed/>
                  </p:oleObj>
                </mc:Choice>
                <mc:Fallback>
                  <p:oleObj name="Equation" r:id="rId33" imgW="3352800" imgH="4267200" progId="Equation.DSMT4">
                    <p:embed/>
                    <p:pic>
                      <p:nvPicPr>
                        <p:cNvPr id="0" name=""/>
                        <p:cNvPicPr>
                          <a:picLocks noChangeAspect="1" noChangeArrowheads="1"/>
                        </p:cNvPicPr>
                        <p:nvPr/>
                      </p:nvPicPr>
                      <p:blipFill>
                        <a:blip r:embed="rId34"/>
                        <a:srcRect/>
                        <a:stretch>
                          <a:fillRect/>
                        </a:stretch>
                      </p:blipFill>
                      <p:spPr bwMode="auto">
                        <a:xfrm>
                          <a:off x="5796136" y="1260067"/>
                          <a:ext cx="346543" cy="436099"/>
                        </a:xfrm>
                        <a:prstGeom prst="rect">
                          <a:avLst/>
                        </a:prstGeom>
                        <a:noFill/>
                        <a:ln>
                          <a:noFill/>
                        </a:ln>
                        <a:effectLst/>
                      </p:spPr>
                    </p:pic>
                  </p:oleObj>
                </mc:Fallback>
              </mc:AlternateContent>
            </a:graphicData>
          </a:graphic>
        </p:graphicFrame>
        <p:sp>
          <p:nvSpPr>
            <p:cNvPr id="32" name="Oval 44"/>
            <p:cNvSpPr>
              <a:spLocks noChangeArrowheads="1"/>
            </p:cNvSpPr>
            <p:nvPr/>
          </p:nvSpPr>
          <p:spPr bwMode="auto">
            <a:xfrm rot="487806">
              <a:off x="7797724" y="1758287"/>
              <a:ext cx="78986" cy="113903"/>
            </a:xfrm>
            <a:prstGeom prst="ellipse">
              <a:avLst/>
            </a:prstGeom>
            <a:solidFill>
              <a:schemeClr val="tx1"/>
            </a:solidFill>
            <a:ln w="12700">
              <a:solidFill>
                <a:schemeClr val="tx1"/>
              </a:solidFill>
              <a:round/>
              <a:headEnd type="none" w="sm" len="sm"/>
              <a:tailEnd type="none" w="sm" len="sm"/>
            </a:ln>
            <a:effec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grpSp>
      <p:sp>
        <p:nvSpPr>
          <p:cNvPr id="35" name="矩形 34"/>
          <p:cNvSpPr/>
          <p:nvPr/>
        </p:nvSpPr>
        <p:spPr>
          <a:xfrm>
            <a:off x="503548" y="2057313"/>
            <a:ext cx="5467065" cy="3323987"/>
          </a:xfrm>
          <a:prstGeom prst="rect">
            <a:avLst/>
          </a:prstGeom>
        </p:spPr>
        <p:txBody>
          <a:bodyPr wrap="square">
            <a:spAutoFit/>
          </a:bodyPr>
          <a:lstStyle/>
          <a:p>
            <a:pPr algn="l">
              <a:lnSpc>
                <a:spcPct val="125000"/>
              </a:lnSpc>
            </a:pPr>
            <a:r>
              <a:rPr lang="zh-CN" altLang="zh-CN" kern="100" dirty="0">
                <a:ea typeface="仿宋" panose="02010609060101010101" pitchFamily="49" charset="-122"/>
                <a:cs typeface="Times New Roman" panose="02020603050405020304" pitchFamily="18" charset="0"/>
              </a:rPr>
              <a:t>解</a:t>
            </a:r>
            <a:r>
              <a:rPr lang="zh-CN" altLang="zh-CN" kern="100" dirty="0" smtClean="0">
                <a:ea typeface="仿宋" panose="02010609060101010101" pitchFamily="49" charset="-122"/>
                <a:cs typeface="Times New Roman" panose="02020603050405020304" pitchFamily="18" charset="0"/>
              </a:rPr>
              <a:t>：</a:t>
            </a: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）分析电场的</a:t>
            </a:r>
            <a:r>
              <a:rPr lang="zh-CN" altLang="en-US" kern="100" dirty="0" smtClean="0">
                <a:ea typeface="仿宋" panose="02010609060101010101" pitchFamily="49" charset="-122"/>
                <a:cs typeface="Times New Roman" panose="02020603050405020304" pitchFamily="18" charset="0"/>
              </a:rPr>
              <a:t>对称性：球对称</a:t>
            </a: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zh-CN" altLang="en-US" kern="100" dirty="0">
              <a:ea typeface="仿宋" panose="02010609060101010101" pitchFamily="49" charset="-122"/>
              <a:cs typeface="Times New Roman" panose="02020603050405020304" pitchFamily="18" charset="0"/>
            </a:endParaRPr>
          </a:p>
        </p:txBody>
      </p:sp>
      <p:sp>
        <p:nvSpPr>
          <p:cNvPr id="36" name="矩形 35"/>
          <p:cNvSpPr/>
          <p:nvPr/>
        </p:nvSpPr>
        <p:spPr>
          <a:xfrm>
            <a:off x="657950" y="2647028"/>
            <a:ext cx="4986418" cy="1891993"/>
          </a:xfrm>
          <a:prstGeom prst="rect">
            <a:avLst/>
          </a:prstGeom>
        </p:spPr>
        <p:txBody>
          <a:bodyPr wrap="square">
            <a:spAutoFit/>
          </a:bodyPr>
          <a:lstStyle/>
          <a:p>
            <a:pPr algn="l">
              <a:lnSpc>
                <a:spcPct val="125000"/>
              </a:lnSpc>
            </a:pPr>
            <a:r>
              <a:rPr lang="zh-CN" altLang="en-US" kern="100" dirty="0">
                <a:ea typeface="仿宋" panose="02010609060101010101" pitchFamily="49" charset="-122"/>
                <a:cs typeface="Times New Roman" panose="02020603050405020304" pitchFamily="18" charset="0"/>
              </a:rPr>
              <a:t>即：在半径为</a:t>
            </a:r>
            <a:r>
              <a:rPr lang="en-US" altLang="zh-CN" kern="100" dirty="0">
                <a:ea typeface="仿宋" panose="02010609060101010101" pitchFamily="49" charset="-122"/>
                <a:cs typeface="Times New Roman" panose="02020603050405020304" pitchFamily="18" charset="0"/>
              </a:rPr>
              <a:t>r</a:t>
            </a:r>
            <a:r>
              <a:rPr lang="zh-CN" altLang="en-US" kern="100" dirty="0">
                <a:ea typeface="仿宋" panose="02010609060101010101" pitchFamily="49" charset="-122"/>
                <a:cs typeface="Times New Roman" panose="02020603050405020304" pitchFamily="18" charset="0"/>
              </a:rPr>
              <a:t>的球面上各点，场强的大小相等，方向与该点矢径平行，或者说垂直于球面。这种分析对球面内外都成立。</a:t>
            </a:r>
            <a:endParaRPr lang="en-US" altLang="zh-CN" kern="100" dirty="0">
              <a:ea typeface="仿宋" panose="02010609060101010101" pitchFamily="49" charset="-122"/>
              <a:cs typeface="Times New Roman" panose="02020603050405020304" pitchFamily="18" charset="0"/>
            </a:endParaRPr>
          </a:p>
        </p:txBody>
      </p:sp>
      <p:sp>
        <p:nvSpPr>
          <p:cNvPr id="37" name="矩形 36"/>
          <p:cNvSpPr/>
          <p:nvPr/>
        </p:nvSpPr>
        <p:spPr>
          <a:xfrm>
            <a:off x="693288" y="4625291"/>
            <a:ext cx="7883723" cy="1846659"/>
          </a:xfrm>
          <a:prstGeom prst="rect">
            <a:avLst/>
          </a:prstGeom>
        </p:spPr>
        <p:txBody>
          <a:bodyPr wrap="square">
            <a:spAutoFit/>
          </a:bodyPr>
          <a:lstStyle/>
          <a:p>
            <a:pPr algn="l">
              <a:lnSpc>
                <a:spcPct val="125000"/>
              </a:lnSpc>
            </a:pPr>
            <a:r>
              <a:rPr lang="en-US" altLang="zh-CN" kern="100" dirty="0">
                <a:ea typeface="仿宋" panose="02010609060101010101" pitchFamily="49" charset="-122"/>
                <a:cs typeface="Times New Roman" panose="02020603050405020304" pitchFamily="18" charset="0"/>
              </a:rPr>
              <a:t>(2)</a:t>
            </a:r>
            <a:r>
              <a:rPr lang="zh-CN" altLang="en-US" kern="100" dirty="0">
                <a:ea typeface="仿宋" panose="02010609060101010101" pitchFamily="49" charset="-122"/>
                <a:cs typeface="Times New Roman" panose="02020603050405020304" pitchFamily="18" charset="0"/>
              </a:rPr>
              <a:t>选择高斯面：以</a:t>
            </a:r>
            <a:r>
              <a:rPr lang="en-US" altLang="zh-CN" kern="100" dirty="0">
                <a:ea typeface="仿宋" panose="02010609060101010101" pitchFamily="49" charset="-122"/>
                <a:cs typeface="Times New Roman" panose="02020603050405020304" pitchFamily="18" charset="0"/>
              </a:rPr>
              <a:t>O</a:t>
            </a:r>
            <a:r>
              <a:rPr lang="zh-CN" altLang="en-US" kern="100" dirty="0">
                <a:ea typeface="仿宋" panose="02010609060101010101" pitchFamily="49" charset="-122"/>
                <a:cs typeface="Times New Roman" panose="02020603050405020304" pitchFamily="18" charset="0"/>
              </a:rPr>
              <a:t>为球心，过场点</a:t>
            </a:r>
            <a:r>
              <a:rPr lang="en-US" altLang="zh-CN" kern="100" dirty="0">
                <a:ea typeface="仿宋" panose="02010609060101010101" pitchFamily="49" charset="-122"/>
                <a:cs typeface="Times New Roman" panose="02020603050405020304" pitchFamily="18" charset="0"/>
              </a:rPr>
              <a:t>P</a:t>
            </a:r>
            <a:r>
              <a:rPr lang="zh-CN" altLang="en-US" kern="100" dirty="0">
                <a:ea typeface="仿宋" panose="02010609060101010101" pitchFamily="49" charset="-122"/>
                <a:cs typeface="Times New Roman" panose="02020603050405020304" pitchFamily="18" charset="0"/>
              </a:rPr>
              <a:t>，半径为</a:t>
            </a:r>
            <a:r>
              <a:rPr lang="en-US" altLang="zh-CN" kern="100" dirty="0">
                <a:ea typeface="仿宋" panose="02010609060101010101" pitchFamily="49" charset="-122"/>
                <a:cs typeface="Times New Roman" panose="02020603050405020304" pitchFamily="18" charset="0"/>
              </a:rPr>
              <a:t>r</a:t>
            </a:r>
            <a:r>
              <a:rPr lang="zh-CN" altLang="en-US" kern="100" dirty="0">
                <a:ea typeface="仿宋" panose="02010609060101010101" pitchFamily="49" charset="-122"/>
                <a:cs typeface="Times New Roman" panose="02020603050405020304" pitchFamily="18" charset="0"/>
              </a:rPr>
              <a:t>的球面</a:t>
            </a:r>
            <a:r>
              <a:rPr lang="zh-CN" altLang="en-US" kern="100" dirty="0" smtClean="0">
                <a:ea typeface="仿宋" panose="02010609060101010101" pitchFamily="49" charset="-122"/>
                <a:cs typeface="Times New Roman" panose="02020603050405020304" pitchFamily="18" charset="0"/>
              </a:rPr>
              <a:t>。</a:t>
            </a:r>
            <a:r>
              <a:rPr lang="zh-CN" altLang="zh-CN" kern="100" dirty="0">
                <a:ea typeface="仿宋" panose="02010609060101010101" pitchFamily="49" charset="-122"/>
                <a:cs typeface="Times New Roman" panose="02020603050405020304" pitchFamily="18" charset="0"/>
              </a:rPr>
              <a:t>球面上各点的电场强度都相等，电力线的方向与球面法线方向相同，</a:t>
            </a:r>
            <a:r>
              <a:rPr lang="en-US" altLang="zh-CN" kern="100" dirty="0" err="1">
                <a:ea typeface="仿宋" panose="02010609060101010101" pitchFamily="49" charset="-122"/>
                <a:cs typeface="Times New Roman" panose="02020603050405020304" pitchFamily="18" charset="0"/>
              </a:rPr>
              <a:t>cosθ</a:t>
            </a:r>
            <a:r>
              <a:rPr lang="zh-CN" altLang="zh-CN"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endParaRPr lang="zh-CN" altLang="en-US" kern="100" dirty="0">
              <a:ea typeface="仿宋" panose="02010609060101010101" pitchFamily="49" charset="-122"/>
              <a:cs typeface="Times New Roman" panose="02020603050405020304" pitchFamily="18" charset="0"/>
            </a:endParaRPr>
          </a:p>
          <a:p>
            <a:pPr algn="l"/>
            <a:endParaRPr lang="en-US" altLang="zh-CN" kern="100" dirty="0">
              <a:ea typeface="仿宋" panose="02010609060101010101" pitchFamily="49" charset="-122"/>
              <a:cs typeface="Times New Roman" panose="02020603050405020304" pitchFamily="18" charset="0"/>
            </a:endParaRPr>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3791432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99</a:t>
            </a:fld>
            <a:endParaRPr lang="en-US" altLang="zh-CN"/>
          </a:p>
        </p:txBody>
      </p:sp>
      <p:sp>
        <p:nvSpPr>
          <p:cNvPr id="3" name="矩形 2"/>
          <p:cNvSpPr/>
          <p:nvPr/>
        </p:nvSpPr>
        <p:spPr>
          <a:xfrm>
            <a:off x="575556" y="2763908"/>
            <a:ext cx="6264696"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根据高斯定理，高斯面内包围的电量为</a:t>
            </a:r>
            <a:r>
              <a:rPr lang="en-US" altLang="zh-CN" kern="100" dirty="0">
                <a:ea typeface="仿宋" panose="02010609060101010101" pitchFamily="49" charset="-122"/>
                <a:cs typeface="Times New Roman" panose="02020603050405020304" pitchFamily="18" charset="0"/>
              </a:rPr>
              <a:t>q</a:t>
            </a:r>
            <a:endParaRPr lang="zh-CN" altLang="en-US" kern="100" dirty="0">
              <a:ea typeface="仿宋"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834712" y="3225573"/>
          <a:ext cx="1476164" cy="822780"/>
        </p:xfrm>
        <a:graphic>
          <a:graphicData uri="http://schemas.openxmlformats.org/presentationml/2006/ole">
            <mc:AlternateContent xmlns:mc="http://schemas.openxmlformats.org/markup-compatibility/2006">
              <mc:Choice xmlns:v="urn:schemas-microsoft-com:vml" Requires="v">
                <p:oleObj spid="_x0000_s75115" name="Equation" r:id="rId3" imgW="18592800" imgH="10363200" progId="Equation.DSMT4">
                  <p:embed/>
                </p:oleObj>
              </mc:Choice>
              <mc:Fallback>
                <p:oleObj name="Equation" r:id="rId3" imgW="18592800" imgH="10363200" progId="Equation.DSMT4">
                  <p:embed/>
                  <p:pic>
                    <p:nvPicPr>
                      <p:cNvPr id="0" name="图片 74872"/>
                      <p:cNvPicPr/>
                      <p:nvPr/>
                    </p:nvPicPr>
                    <p:blipFill>
                      <a:blip r:embed="rId4"/>
                      <a:stretch>
                        <a:fillRect/>
                      </a:stretch>
                    </p:blipFill>
                    <p:spPr>
                      <a:xfrm>
                        <a:off x="1834712" y="3225573"/>
                        <a:ext cx="1476164" cy="82278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48370" y="3994707"/>
          <a:ext cx="1472547" cy="795971"/>
        </p:xfrm>
        <a:graphic>
          <a:graphicData uri="http://schemas.openxmlformats.org/presentationml/2006/ole">
            <mc:AlternateContent xmlns:mc="http://schemas.openxmlformats.org/markup-compatibility/2006">
              <mc:Choice xmlns:v="urn:schemas-microsoft-com:vml" Requires="v">
                <p:oleObj spid="_x0000_s75116" name="Equation" r:id="rId5" imgW="799465" imgH="431800" progId="Equation.DSMT4">
                  <p:embed/>
                </p:oleObj>
              </mc:Choice>
              <mc:Fallback>
                <p:oleObj name="Equation" r:id="rId5" imgW="799465" imgH="431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370" y="3994707"/>
                        <a:ext cx="1472547" cy="795971"/>
                      </a:xfrm>
                      <a:prstGeom prst="rect">
                        <a:avLst/>
                      </a:prstGeom>
                      <a:noFill/>
                    </p:spPr>
                  </p:pic>
                </p:oleObj>
              </mc:Fallback>
            </mc:AlternateContent>
          </a:graphicData>
        </a:graphic>
      </p:graphicFrame>
      <p:sp>
        <p:nvSpPr>
          <p:cNvPr id="9" name="矩形 8"/>
          <p:cNvSpPr/>
          <p:nvPr/>
        </p:nvSpPr>
        <p:spPr>
          <a:xfrm>
            <a:off x="1004710" y="4161859"/>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sp>
        <p:nvSpPr>
          <p:cNvPr id="10" name="矩形 9"/>
          <p:cNvSpPr/>
          <p:nvPr/>
        </p:nvSpPr>
        <p:spPr>
          <a:xfrm>
            <a:off x="3816488" y="4215701"/>
            <a:ext cx="1281120" cy="461665"/>
          </a:xfrm>
          <a:prstGeom prst="rect">
            <a:avLst/>
          </a:prstGeom>
        </p:spPr>
        <p:txBody>
          <a:bodyPr wrap="none">
            <a:spAutoFit/>
          </a:bodyPr>
          <a:lstStyle/>
          <a:p>
            <a:r>
              <a:rPr lang="zh-CN" altLang="zh-CN" kern="100" dirty="0">
                <a:cs typeface="Times New Roman" panose="02020603050405020304" pitchFamily="18" charset="0"/>
              </a:rPr>
              <a:t>（</a:t>
            </a:r>
            <a:r>
              <a:rPr lang="en-US" altLang="zh-CN" kern="100" dirty="0"/>
              <a:t>r&gt;R</a:t>
            </a:r>
            <a:r>
              <a:rPr lang="zh-CN" altLang="zh-CN" kern="100" dirty="0">
                <a:cs typeface="Times New Roman" panose="02020603050405020304" pitchFamily="18" charset="0"/>
              </a:rPr>
              <a:t>）</a:t>
            </a:r>
            <a:endParaRPr lang="zh-CN" altLang="en-US" dirty="0"/>
          </a:p>
        </p:txBody>
      </p:sp>
      <p:sp>
        <p:nvSpPr>
          <p:cNvPr id="11" name="矩形 10"/>
          <p:cNvSpPr/>
          <p:nvPr/>
        </p:nvSpPr>
        <p:spPr>
          <a:xfrm>
            <a:off x="902156" y="4919733"/>
            <a:ext cx="4820551"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r&lt;R</a:t>
            </a:r>
            <a:r>
              <a:rPr lang="zh-CN" altLang="zh-CN" kern="100" dirty="0">
                <a:ea typeface="仿宋" panose="02010609060101010101" pitchFamily="49" charset="-122"/>
                <a:cs typeface="Times New Roman" panose="02020603050405020304" pitchFamily="18" charset="0"/>
              </a:rPr>
              <a:t>时，高斯面内包围的电量为</a:t>
            </a:r>
            <a:r>
              <a:rPr lang="en-US" altLang="zh-CN" kern="100" dirty="0">
                <a:ea typeface="仿宋" panose="02010609060101010101" pitchFamily="49" charset="-122"/>
                <a:cs typeface="Times New Roman" panose="02020603050405020304" pitchFamily="18" charset="0"/>
              </a:rPr>
              <a:t>0</a:t>
            </a:r>
            <a:endParaRPr lang="zh-CN" altLang="en-US" kern="100" dirty="0">
              <a:ea typeface="仿宋" panose="02010609060101010101" pitchFamily="49" charset="-122"/>
              <a:cs typeface="Times New Roman" panose="02020603050405020304" pitchFamily="18" charset="0"/>
            </a:endParaRPr>
          </a:p>
        </p:txBody>
      </p:sp>
      <p:sp>
        <p:nvSpPr>
          <p:cNvPr id="20" name="Rectangle 11"/>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2"/>
          <p:cNvSpPr>
            <a:spLocks noChangeArrowheads="1"/>
          </p:cNvSpPr>
          <p:nvPr/>
        </p:nvSpPr>
        <p:spPr bwMode="auto">
          <a:xfrm>
            <a:off x="1836268" y="5596957"/>
            <a:ext cx="35461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 </a:t>
            </a:r>
            <a:r>
              <a:rPr kumimoji="0" lang="en-US" altLang="zh-CN" b="0" i="1" u="none" strike="noStrike" cap="none" normalizeH="0" baseline="0" dirty="0" smtClean="0">
                <a:ln>
                  <a:noFill/>
                </a:ln>
                <a:solidFill>
                  <a:schemeClr val="tx1"/>
                </a:solidFill>
                <a:effectLst/>
                <a:cs typeface="Times New Roman" panose="02020603050405020304" pitchFamily="18" charset="0"/>
              </a:rPr>
              <a:t>E</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0         </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r&lt;R</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sp>
        <p:nvSpPr>
          <p:cNvPr id="22" name="矩形 21"/>
          <p:cNvSpPr/>
          <p:nvPr/>
        </p:nvSpPr>
        <p:spPr>
          <a:xfrm>
            <a:off x="1024181" y="5596957"/>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pic>
        <p:nvPicPr>
          <p:cNvPr id="29" name="图片 28"/>
          <p:cNvPicPr>
            <a:picLocks noChangeAspect="1"/>
          </p:cNvPicPr>
          <p:nvPr/>
        </p:nvPicPr>
        <p:blipFill>
          <a:blip r:embed="rId7"/>
          <a:stretch>
            <a:fillRect/>
          </a:stretch>
        </p:blipFill>
        <p:spPr>
          <a:xfrm>
            <a:off x="5724128" y="3176972"/>
            <a:ext cx="2937999" cy="2192698"/>
          </a:xfrm>
          <a:prstGeom prst="rect">
            <a:avLst/>
          </a:prstGeom>
        </p:spPr>
      </p:pic>
      <p:graphicFrame>
        <p:nvGraphicFramePr>
          <p:cNvPr id="13" name="对象 12"/>
          <p:cNvGraphicFramePr>
            <a:graphicFrameLocks noChangeAspect="1"/>
          </p:cNvGraphicFramePr>
          <p:nvPr/>
        </p:nvGraphicFramePr>
        <p:xfrm>
          <a:off x="1024181" y="1296519"/>
          <a:ext cx="4195452" cy="1338334"/>
        </p:xfrm>
        <a:graphic>
          <a:graphicData uri="http://schemas.openxmlformats.org/presentationml/2006/ole">
            <mc:AlternateContent xmlns:mc="http://schemas.openxmlformats.org/markup-compatibility/2006">
              <mc:Choice xmlns:v="urn:schemas-microsoft-com:vml" Requires="v">
                <p:oleObj spid="_x0000_s75117" name="Equation" r:id="rId8" imgW="1917700" imgH="609600" progId="Equation.DSMT4">
                  <p:embed/>
                </p:oleObj>
              </mc:Choice>
              <mc:Fallback>
                <p:oleObj name="Equation" r:id="rId8" imgW="1917700" imgH="609600" progId="Equation.DSMT4">
                  <p:embed/>
                  <p:pic>
                    <p:nvPicPr>
                      <p:cNvPr id="0" name="图片 748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181" y="1296519"/>
                        <a:ext cx="4195452" cy="1338334"/>
                      </a:xfrm>
                      <a:prstGeom prst="rect">
                        <a:avLst/>
                      </a:prstGeom>
                      <a:noFill/>
                    </p:spPr>
                  </p:pic>
                </p:oleObj>
              </mc:Fallback>
            </mc:AlternateContent>
          </a:graphicData>
        </a:graphic>
      </p:graphicFrame>
      <p:sp>
        <p:nvSpPr>
          <p:cNvPr id="14" name="矩形 13"/>
          <p:cNvSpPr/>
          <p:nvPr/>
        </p:nvSpPr>
        <p:spPr>
          <a:xfrm>
            <a:off x="995746" y="762784"/>
            <a:ext cx="1588897"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r&gt;R</a:t>
            </a:r>
            <a:r>
              <a:rPr lang="zh-CN" altLang="zh-CN" kern="100" dirty="0">
                <a:ea typeface="仿宋" panose="02010609060101010101" pitchFamily="49" charset="-122"/>
                <a:cs typeface="Times New Roman" panose="02020603050405020304" pitchFamily="18" charset="0"/>
              </a:rPr>
              <a:t>时，</a:t>
            </a:r>
            <a:endParaRPr lang="zh-CN" altLang="en-US" kern="100" dirty="0">
              <a:ea typeface="仿宋"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5.0"/>
  <p:tag name="PROBLEMBLANK" val="[{&quot;Num&quot;:1,&quot;Score&quot;:5.0,&quot;Answers&quot;:[&quot;&quot;],&quot;CaseSensitive&quot;:false,&quot;FuzzyMatch&quot;:false}]"/>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59.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2053</TotalTime>
  <Words>5423</Words>
  <Application>Microsoft Office PowerPoint</Application>
  <PresentationFormat>全屏显示(4:3)</PresentationFormat>
  <Paragraphs>620</Paragraphs>
  <Slides>113</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113</vt:i4>
      </vt:variant>
    </vt:vector>
  </HeadingPairs>
  <TitlesOfParts>
    <vt:vector size="131" baseType="lpstr">
      <vt:lpstr>Microsoft Yahei</vt:lpstr>
      <vt:lpstr>方正姚体</vt:lpstr>
      <vt:lpstr>仿宋</vt:lpstr>
      <vt:lpstr>黑体</vt:lpstr>
      <vt:lpstr>楷体_GB2312</vt:lpstr>
      <vt:lpstr>宋体</vt:lpstr>
      <vt:lpstr>Arial</vt:lpstr>
      <vt:lpstr>Calibri</vt:lpstr>
      <vt:lpstr>Cambria Math</vt:lpstr>
      <vt:lpstr>Symbol</vt:lpstr>
      <vt:lpstr>Times New Roman</vt:lpstr>
      <vt:lpstr>Wingdings</vt:lpstr>
      <vt:lpstr>nankai膜版</vt:lpstr>
      <vt:lpstr>Bitmap Image</vt:lpstr>
      <vt:lpstr>Equation</vt:lpstr>
      <vt:lpstr>公式</vt:lpstr>
      <vt:lpstr>MathType 6.0 Equation</vt:lpstr>
      <vt:lpstr>Equation.3</vt:lpstr>
      <vt:lpstr> 电磁学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1443</cp:revision>
  <dcterms:created xsi:type="dcterms:W3CDTF">2005-08-22T22:11:00Z</dcterms:created>
  <dcterms:modified xsi:type="dcterms:W3CDTF">2024-04-29T07:36:00Z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